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7" r:id="rId2"/>
    <p:sldId id="345" r:id="rId3"/>
    <p:sldId id="333" r:id="rId4"/>
    <p:sldId id="337" r:id="rId5"/>
    <p:sldId id="338" r:id="rId6"/>
    <p:sldId id="336" r:id="rId7"/>
    <p:sldId id="346" r:id="rId8"/>
    <p:sldId id="339" r:id="rId9"/>
    <p:sldId id="347" r:id="rId10"/>
    <p:sldId id="341" r:id="rId11"/>
    <p:sldId id="342" r:id="rId12"/>
    <p:sldId id="343" r:id="rId13"/>
    <p:sldId id="344" r:id="rId14"/>
    <p:sldId id="350" r:id="rId15"/>
    <p:sldId id="348" r:id="rId16"/>
    <p:sldId id="340" r:id="rId17"/>
    <p:sldId id="351" r:id="rId18"/>
    <p:sldId id="352" r:id="rId19"/>
    <p:sldId id="357" r:id="rId20"/>
    <p:sldId id="358" r:id="rId21"/>
    <p:sldId id="354" r:id="rId22"/>
    <p:sldId id="356" r:id="rId23"/>
    <p:sldId id="359" r:id="rId24"/>
    <p:sldId id="355" r:id="rId25"/>
    <p:sldId id="284" r:id="rId26"/>
    <p:sldId id="362" r:id="rId27"/>
  </p:sldIdLst>
  <p:sldSz cx="9144000" cy="6858000" type="screen4x3"/>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3666" autoAdjust="0"/>
  </p:normalViewPr>
  <p:slideViewPr>
    <p:cSldViewPr snapToGrid="0">
      <p:cViewPr varScale="1">
        <p:scale>
          <a:sx n="92" d="100"/>
          <a:sy n="92" d="100"/>
        </p:scale>
        <p:origin x="2388" y="7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08009-CC88-469C-B9AD-AAC4458F0AB8}" type="datetimeFigureOut">
              <a:rPr lang="zh-CN" altLang="en-US" smtClean="0"/>
              <a:t>2022/7/22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63654-CCA4-4426-B3D0-25BB6768A09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10</a:t>
            </a:fld>
            <a:endParaRPr lang="zh-CN" altLang="en-US"/>
          </a:p>
        </p:txBody>
      </p:sp>
    </p:spTree>
    <p:extLst>
      <p:ext uri="{BB962C8B-B14F-4D97-AF65-F5344CB8AC3E}">
        <p14:creationId xmlns:p14="http://schemas.microsoft.com/office/powerpoint/2010/main" val="36778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anose="02010609060101010101" pitchFamily="49" charset="-122"/>
                <a:ea typeface="楷体" panose="02010609060101010101" pitchFamily="49" charset="-122"/>
              </a:rPr>
              <a:t>在低资源数据上构建模板，继续训练，模型的其他部分不变。模型输出的不是特定的标签而是自然语言句子。不管是富资源还是低资源，他们的标签集都是预训练语言模型词汇表的子集。</a:t>
            </a:r>
            <a:endParaRPr lang="en-US" altLang="zh-CN"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5"/>
          </p:nvPr>
        </p:nvSpPr>
        <p:spPr/>
        <p:txBody>
          <a:bodyPr/>
          <a:lstStyle/>
          <a:p>
            <a:fld id="{97263654-CCA4-4426-B3D0-25BB6768A09A}" type="slidenum">
              <a:rPr lang="zh-CN" altLang="en-US" smtClean="0"/>
              <a:t>11</a:t>
            </a:fld>
            <a:endParaRPr lang="zh-CN" altLang="en-US"/>
          </a:p>
        </p:txBody>
      </p:sp>
    </p:spTree>
    <p:extLst>
      <p:ext uri="{BB962C8B-B14F-4D97-AF65-F5344CB8AC3E}">
        <p14:creationId xmlns:p14="http://schemas.microsoft.com/office/powerpoint/2010/main" val="113324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改进</a:t>
            </a:r>
            <a:r>
              <a:rPr lang="en-US" altLang="zh-CN" dirty="0">
                <a:solidFill>
                  <a:srgbClr val="1557AE"/>
                </a:solidFill>
                <a:latin typeface="微软雅黑" panose="020B0503020204020204" pitchFamily="34" charset="-122"/>
                <a:ea typeface="微软雅黑" panose="020B0503020204020204" pitchFamily="34" charset="-122"/>
              </a:rPr>
              <a:t>Template-Based</a:t>
            </a:r>
            <a:r>
              <a:rPr lang="zh-CN" altLang="en-US" dirty="0">
                <a:solidFill>
                  <a:srgbClr val="1557AE"/>
                </a:solidFill>
                <a:latin typeface="微软雅黑" panose="020B0503020204020204" pitchFamily="34" charset="-122"/>
                <a:ea typeface="微软雅黑" panose="020B0503020204020204" pitchFamily="34" charset="-122"/>
              </a:rPr>
              <a:t>不足</a:t>
            </a:r>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12</a:t>
            </a:fld>
            <a:endParaRPr lang="zh-CN" altLang="en-US"/>
          </a:p>
        </p:txBody>
      </p:sp>
    </p:spTree>
    <p:extLst>
      <p:ext uri="{BB962C8B-B14F-4D97-AF65-F5344CB8AC3E}">
        <p14:creationId xmlns:p14="http://schemas.microsoft.com/office/powerpoint/2010/main" val="377277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1557AE"/>
                </a:solidFill>
                <a:latin typeface="微软雅黑" panose="020B0503020204020204" pitchFamily="34" charset="-122"/>
                <a:ea typeface="微软雅黑" panose="020B0503020204020204" pitchFamily="34" charset="-122"/>
              </a:rPr>
              <a:t>Template-Based</a:t>
            </a:r>
            <a:r>
              <a:rPr lang="zh-CN" altLang="en-US" dirty="0">
                <a:solidFill>
                  <a:srgbClr val="1557AE"/>
                </a:solidFill>
                <a:latin typeface="微软雅黑" panose="020B0503020204020204" pitchFamily="34" charset="-122"/>
                <a:ea typeface="微软雅黑" panose="020B0503020204020204" pitchFamily="34" charset="-122"/>
              </a:rPr>
              <a:t>（改进不足）</a:t>
            </a:r>
            <a:r>
              <a:rPr lang="en-US" altLang="zh-CN" dirty="0">
                <a:solidFill>
                  <a:srgbClr val="1557AE"/>
                </a:solidFill>
                <a:latin typeface="微软雅黑" panose="020B0503020204020204" pitchFamily="34" charset="-122"/>
                <a:ea typeface="微软雅黑" panose="020B0503020204020204" pitchFamily="34" charset="-122"/>
              </a:rPr>
              <a:t>+</a:t>
            </a:r>
            <a:r>
              <a:rPr lang="en-US" altLang="zh-CN" dirty="0" err="1">
                <a:solidFill>
                  <a:srgbClr val="1557AE"/>
                </a:solidFill>
                <a:latin typeface="微软雅黑" panose="020B0503020204020204" pitchFamily="34" charset="-122"/>
                <a:ea typeface="微软雅黑" panose="020B0503020204020204" pitchFamily="34" charset="-122"/>
              </a:rPr>
              <a:t>LightNER</a:t>
            </a:r>
            <a:r>
              <a:rPr lang="en-US" altLang="zh-CN" dirty="0">
                <a:solidFill>
                  <a:srgbClr val="1557AE"/>
                </a:solidFill>
                <a:latin typeface="微软雅黑" panose="020B0503020204020204" pitchFamily="34" charset="-122"/>
                <a:ea typeface="微软雅黑" panose="020B0503020204020204" pitchFamily="34" charset="-122"/>
              </a:rPr>
              <a:t>(</a:t>
            </a:r>
            <a:r>
              <a:rPr lang="zh-CN" altLang="en-US" dirty="0">
                <a:solidFill>
                  <a:srgbClr val="1557AE"/>
                </a:solidFill>
                <a:latin typeface="微软雅黑" panose="020B0503020204020204" pitchFamily="34" charset="-122"/>
                <a:ea typeface="微软雅黑" panose="020B0503020204020204" pitchFamily="34" charset="-122"/>
              </a:rPr>
              <a:t>借鉴</a:t>
            </a:r>
            <a:r>
              <a:rPr lang="en-US" altLang="zh-CN" dirty="0">
                <a:solidFill>
                  <a:srgbClr val="1557AE"/>
                </a:solidFill>
                <a:latin typeface="微软雅黑" panose="020B0503020204020204" pitchFamily="34" charset="-122"/>
                <a:ea typeface="微软雅黑" panose="020B0503020204020204" pitchFamily="34" charset="-122"/>
              </a:rPr>
              <a:t>seq2seq)</a:t>
            </a:r>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13</a:t>
            </a:fld>
            <a:endParaRPr lang="zh-CN" altLang="en-US"/>
          </a:p>
        </p:txBody>
      </p:sp>
    </p:spTree>
    <p:extLst>
      <p:ext uri="{BB962C8B-B14F-4D97-AF65-F5344CB8AC3E}">
        <p14:creationId xmlns:p14="http://schemas.microsoft.com/office/powerpoint/2010/main" val="421999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14</a:t>
            </a:fld>
            <a:endParaRPr lang="zh-CN" altLang="en-US"/>
          </a:p>
        </p:txBody>
      </p:sp>
    </p:spTree>
    <p:extLst>
      <p:ext uri="{BB962C8B-B14F-4D97-AF65-F5344CB8AC3E}">
        <p14:creationId xmlns:p14="http://schemas.microsoft.com/office/powerpoint/2010/main" val="785880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FCE7C0E-C6C3-47A0-845B-9547597964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052C6673-EF4D-4BC9-BA9A-87A087621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2292" name="灯片编号占位符 3">
            <a:extLst>
              <a:ext uri="{FF2B5EF4-FFF2-40B4-BE49-F238E27FC236}">
                <a16:creationId xmlns:a16="http://schemas.microsoft.com/office/drawing/2014/main" id="{1DF67D22-CC4C-4656-A41B-E099A1C1C1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fld id="{F1396FDC-55A9-4C41-97DA-BE013828447E}" type="slidenum">
              <a:rPr lang="zh-CN" altLang="en-US" smtClean="0">
                <a:latin typeface="Calibri" panose="020F0502020204030204" pitchFamily="34" charset="0"/>
                <a:ea typeface="宋体" panose="02010600030101010101" pitchFamily="2" charset="-122"/>
              </a:rPr>
              <a:pPr/>
              <a:t>15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19650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16</a:t>
            </a:fld>
            <a:endParaRPr lang="zh-CN" altLang="en-US"/>
          </a:p>
        </p:txBody>
      </p:sp>
    </p:spTree>
    <p:extLst>
      <p:ext uri="{BB962C8B-B14F-4D97-AF65-F5344CB8AC3E}">
        <p14:creationId xmlns:p14="http://schemas.microsoft.com/office/powerpoint/2010/main" val="3994566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上，在大多数文本分类任务中，标签被视为原子标识符，因此失去了意义。文本分类任务被视为学习分类器的任务，该分类器可以区分由这些标识符表示的两个抽象类别。然而，标签通常包含有价值的语义信息，可用于学习分类器。 </a:t>
            </a:r>
          </a:p>
        </p:txBody>
      </p:sp>
      <p:sp>
        <p:nvSpPr>
          <p:cNvPr id="4" name="灯片编号占位符 3"/>
          <p:cNvSpPr>
            <a:spLocks noGrp="1"/>
          </p:cNvSpPr>
          <p:nvPr>
            <p:ph type="sldNum" sz="quarter" idx="5"/>
          </p:nvPr>
        </p:nvSpPr>
        <p:spPr/>
        <p:txBody>
          <a:bodyPr/>
          <a:lstStyle/>
          <a:p>
            <a:fld id="{97263654-CCA4-4426-B3D0-25BB6768A09A}" type="slidenum">
              <a:rPr lang="zh-CN" altLang="en-US" smtClean="0"/>
              <a:t>17</a:t>
            </a:fld>
            <a:endParaRPr lang="zh-CN" altLang="en-US"/>
          </a:p>
        </p:txBody>
      </p:sp>
    </p:spTree>
    <p:extLst>
      <p:ext uri="{BB962C8B-B14F-4D97-AF65-F5344CB8AC3E}">
        <p14:creationId xmlns:p14="http://schemas.microsoft.com/office/powerpoint/2010/main" val="307158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很难判断第</a:t>
            </a:r>
            <a:r>
              <a:rPr lang="en-US" altLang="zh-CN" dirty="0"/>
              <a:t>1</a:t>
            </a:r>
            <a:r>
              <a:rPr lang="zh-CN" altLang="en-US" dirty="0"/>
              <a:t>类和第</a:t>
            </a:r>
            <a:r>
              <a:rPr lang="en-US" altLang="zh-CN" dirty="0"/>
              <a:t>2</a:t>
            </a:r>
            <a:r>
              <a:rPr lang="zh-CN" altLang="en-US" dirty="0"/>
              <a:t>类是关于账单的类型</a:t>
            </a:r>
            <a:r>
              <a:rPr lang="en-US" altLang="zh-CN" dirty="0"/>
              <a:t>-</a:t>
            </a:r>
            <a:r>
              <a:rPr lang="zh-CN" altLang="en-US" dirty="0"/>
              <a:t>水或天然气，还是第</a:t>
            </a:r>
            <a:r>
              <a:rPr lang="en-US" altLang="zh-CN" dirty="0"/>
              <a:t>3</a:t>
            </a:r>
            <a:r>
              <a:rPr lang="zh-CN" altLang="en-US" dirty="0"/>
              <a:t>类和第</a:t>
            </a:r>
            <a:r>
              <a:rPr lang="en-US" altLang="zh-CN" dirty="0"/>
              <a:t>4</a:t>
            </a:r>
            <a:r>
              <a:rPr lang="zh-CN" altLang="en-US" dirty="0"/>
              <a:t>类是关于旅行的目的地</a:t>
            </a:r>
            <a:r>
              <a:rPr lang="en-US" altLang="zh-CN" dirty="0"/>
              <a:t>-</a:t>
            </a:r>
            <a:r>
              <a:rPr lang="zh-CN" altLang="en-US" dirty="0"/>
              <a:t>美国或德国。然而，如果提供了类定义或仅提供了类名，则可以很容易地解决这种模糊性 </a:t>
            </a:r>
          </a:p>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18</a:t>
            </a:fld>
            <a:endParaRPr lang="zh-CN" altLang="en-US"/>
          </a:p>
        </p:txBody>
      </p:sp>
    </p:spTree>
    <p:extLst>
      <p:ext uri="{BB962C8B-B14F-4D97-AF65-F5344CB8AC3E}">
        <p14:creationId xmlns:p14="http://schemas.microsoft.com/office/powerpoint/2010/main" val="45890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很难判断第</a:t>
            </a:r>
            <a:r>
              <a:rPr lang="en-US" altLang="zh-CN" dirty="0"/>
              <a:t>1</a:t>
            </a:r>
            <a:r>
              <a:rPr lang="zh-CN" altLang="en-US" dirty="0"/>
              <a:t>类和第</a:t>
            </a:r>
            <a:r>
              <a:rPr lang="en-US" altLang="zh-CN" dirty="0"/>
              <a:t>2</a:t>
            </a:r>
            <a:r>
              <a:rPr lang="zh-CN" altLang="en-US" dirty="0"/>
              <a:t>类是关于账单的类型</a:t>
            </a:r>
            <a:r>
              <a:rPr lang="en-US" altLang="zh-CN" dirty="0"/>
              <a:t>-</a:t>
            </a:r>
            <a:r>
              <a:rPr lang="zh-CN" altLang="en-US" dirty="0"/>
              <a:t>水或天然气，还是第</a:t>
            </a:r>
            <a:r>
              <a:rPr lang="en-US" altLang="zh-CN" dirty="0"/>
              <a:t>3</a:t>
            </a:r>
            <a:r>
              <a:rPr lang="zh-CN" altLang="en-US" dirty="0"/>
              <a:t>类和第</a:t>
            </a:r>
            <a:r>
              <a:rPr lang="en-US" altLang="zh-CN" dirty="0"/>
              <a:t>4</a:t>
            </a:r>
            <a:r>
              <a:rPr lang="zh-CN" altLang="en-US" dirty="0"/>
              <a:t>类是关于旅行的目的地</a:t>
            </a:r>
            <a:r>
              <a:rPr lang="en-US" altLang="zh-CN" dirty="0"/>
              <a:t>-</a:t>
            </a:r>
            <a:r>
              <a:rPr lang="zh-CN" altLang="en-US" dirty="0"/>
              <a:t>美国或德国。然而，如果提供了类定义或仅提供了类名，则可以很容易地解决这种模糊性 </a:t>
            </a:r>
          </a:p>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19</a:t>
            </a:fld>
            <a:endParaRPr lang="zh-CN" altLang="en-US"/>
          </a:p>
        </p:txBody>
      </p:sp>
    </p:spTree>
    <p:extLst>
      <p:ext uri="{BB962C8B-B14F-4D97-AF65-F5344CB8AC3E}">
        <p14:creationId xmlns:p14="http://schemas.microsoft.com/office/powerpoint/2010/main" val="195644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FCE7C0E-C6C3-47A0-845B-9547597964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052C6673-EF4D-4BC9-BA9A-87A087621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2292" name="灯片编号占位符 3">
            <a:extLst>
              <a:ext uri="{FF2B5EF4-FFF2-40B4-BE49-F238E27FC236}">
                <a16:creationId xmlns:a16="http://schemas.microsoft.com/office/drawing/2014/main" id="{1DF67D22-CC4C-4656-A41B-E099A1C1C1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fld id="{F1396FDC-55A9-4C41-97DA-BE013828447E}" type="slidenum">
              <a:rPr lang="zh-CN" altLang="en-US" smtClean="0">
                <a:latin typeface="Calibri" panose="020F0502020204030204" pitchFamily="34" charset="0"/>
                <a:ea typeface="宋体" panose="02010600030101010101" pitchFamily="2" charset="-122"/>
              </a:rPr>
              <a:pPr/>
              <a:t>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作者首先在</a:t>
            </a:r>
            <a:r>
              <a:rPr lang="en-US" altLang="zh-CN" dirty="0"/>
              <a:t>BERT-FC</a:t>
            </a:r>
            <a:r>
              <a:rPr lang="zh-CN" altLang="en-US" dirty="0"/>
              <a:t>做了初探（</a:t>
            </a:r>
            <a:r>
              <a:rPr lang="en-US" altLang="zh-CN" dirty="0"/>
              <a:t>+</a:t>
            </a:r>
            <a:r>
              <a:rPr lang="zh-CN" altLang="en-US" dirty="0"/>
              <a:t>类名</a:t>
            </a:r>
            <a:r>
              <a:rPr lang="en-US" altLang="zh-CN" dirty="0"/>
              <a:t>[SEP]</a:t>
            </a:r>
            <a:r>
              <a:rPr lang="zh-CN" altLang="en-US" dirty="0"/>
              <a:t>），效果好了之后纳入到元学习框架上。为了进一步增强</a:t>
            </a:r>
            <a:r>
              <a:rPr lang="en-US" altLang="zh-CN" dirty="0"/>
              <a:t>BERT</a:t>
            </a:r>
            <a:r>
              <a:rPr lang="zh-CN" altLang="en-US" dirty="0"/>
              <a:t>利用类标签语义信息的能力，我们将上述思想纳入</a:t>
            </a:r>
            <a:r>
              <a:rPr lang="zh-CN" altLang="en-US" b="1" dirty="0"/>
              <a:t>元学习框架</a:t>
            </a:r>
            <a:r>
              <a:rPr lang="zh-CN" altLang="en-US" dirty="0"/>
              <a:t>，从而形成了一个新的元学习框架，称为标签语义增强元学习器（</a:t>
            </a:r>
            <a:r>
              <a:rPr lang="en-US" altLang="zh-CN" dirty="0" err="1"/>
              <a:t>LaSAML</a:t>
            </a:r>
            <a:r>
              <a:rPr lang="zh-CN" altLang="en-US" dirty="0"/>
              <a:t>）。我们期望</a:t>
            </a:r>
            <a:r>
              <a:rPr lang="zh-CN" altLang="en-US" b="1" dirty="0">
                <a:solidFill>
                  <a:srgbClr val="FF0000"/>
                </a:solidFill>
              </a:rPr>
              <a:t>通过元学习过程对</a:t>
            </a:r>
            <a:r>
              <a:rPr lang="en-US" altLang="zh-CN" b="1" dirty="0">
                <a:solidFill>
                  <a:srgbClr val="FF0000"/>
                </a:solidFill>
              </a:rPr>
              <a:t>PLM</a:t>
            </a:r>
            <a:r>
              <a:rPr lang="zh-CN" altLang="en-US" b="1" dirty="0">
                <a:solidFill>
                  <a:srgbClr val="FF0000"/>
                </a:solidFill>
              </a:rPr>
              <a:t>进行微调，网络可以找到在类标签的指导下构建元分类器的最佳方法</a:t>
            </a:r>
            <a:r>
              <a:rPr lang="zh-CN" altLang="en-US" dirty="0"/>
              <a:t>。并且，作者尝试了很多融合标签的选项。</a:t>
            </a:r>
            <a:r>
              <a:rPr lang="en-US" altLang="zh-CN" dirty="0"/>
              <a:t>ψ is a </a:t>
            </a:r>
            <a:r>
              <a:rPr lang="en-US" altLang="zh-CN" dirty="0" err="1"/>
              <a:t>mappingfunction</a:t>
            </a:r>
            <a:r>
              <a:rPr lang="en-US" altLang="zh-CN" dirty="0"/>
              <a:t> to map the support set data to a set of class vectors</a:t>
            </a:r>
            <a:r>
              <a:rPr lang="zh-CN" altLang="en-US" dirty="0"/>
              <a:t>。</a:t>
            </a:r>
            <a:r>
              <a:rPr lang="en-US" altLang="zh-CN" dirty="0"/>
              <a:t>Then the classifier is defined by a function m(·, ·) that measures the compatibility(</a:t>
            </a:r>
            <a:r>
              <a:rPr lang="zh-CN" altLang="en-US" dirty="0"/>
              <a:t>兼容性</a:t>
            </a:r>
            <a:r>
              <a:rPr lang="en-US" altLang="zh-CN" dirty="0"/>
              <a:t>)</a:t>
            </a:r>
            <a:r>
              <a:rPr lang="zh-CN" altLang="en-US" dirty="0"/>
              <a:t>用</a:t>
            </a:r>
            <a:r>
              <a:rPr lang="en-US" altLang="zh-CN" dirty="0" err="1"/>
              <a:t>q_c</a:t>
            </a:r>
            <a:r>
              <a:rPr lang="zh-CN" altLang="en-US" dirty="0"/>
              <a:t>表示</a:t>
            </a:r>
            <a:r>
              <a:rPr lang="en-US" altLang="zh-CN" dirty="0"/>
              <a:t>, between a query sample </a:t>
            </a:r>
            <a:r>
              <a:rPr lang="en-US" altLang="zh-CN" dirty="0" err="1"/>
              <a:t>x_q</a:t>
            </a:r>
            <a:r>
              <a:rPr lang="en-US" altLang="zh-CN" dirty="0"/>
              <a:t> and the class vector </a:t>
            </a:r>
            <a:r>
              <a:rPr lang="en-US" altLang="zh-CN" dirty="0" err="1"/>
              <a:t>w_c</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第③种方式如何实现</a:t>
            </a:r>
          </a:p>
        </p:txBody>
      </p:sp>
      <p:sp>
        <p:nvSpPr>
          <p:cNvPr id="4" name="灯片编号占位符 3"/>
          <p:cNvSpPr>
            <a:spLocks noGrp="1"/>
          </p:cNvSpPr>
          <p:nvPr>
            <p:ph type="sldNum" sz="quarter" idx="5"/>
          </p:nvPr>
        </p:nvSpPr>
        <p:spPr/>
        <p:txBody>
          <a:bodyPr/>
          <a:lstStyle/>
          <a:p>
            <a:fld id="{97263654-CCA4-4426-B3D0-25BB6768A09A}" type="slidenum">
              <a:rPr lang="zh-CN" altLang="en-US" smtClean="0"/>
              <a:t>20</a:t>
            </a:fld>
            <a:endParaRPr lang="zh-CN" altLang="en-US"/>
          </a:p>
        </p:txBody>
      </p:sp>
    </p:spTree>
    <p:extLst>
      <p:ext uri="{BB962C8B-B14F-4D97-AF65-F5344CB8AC3E}">
        <p14:creationId xmlns:p14="http://schemas.microsoft.com/office/powerpoint/2010/main" val="4006070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方法（基于相似度）的基本思想是根据（查询）项与每个类的表示的相似性在新域中对其进行分类。相似性函数通常在先验丰富的资源域中学习。然而，序列标记得益于考虑标签之间的依赖性。为了考虑项目相似性和标签依赖性，我们建议在少样本序列标记中利用条件随机场（见图</a:t>
            </a:r>
            <a:r>
              <a:rPr lang="en-US" altLang="zh-CN" dirty="0"/>
              <a:t>1</a:t>
            </a:r>
            <a:r>
              <a:rPr lang="zh-CN" altLang="en-US" dirty="0"/>
              <a:t>）。在本文中，我们将</a:t>
            </a:r>
            <a:r>
              <a:rPr lang="en-US" altLang="zh-CN" dirty="0"/>
              <a:t>CRF</a:t>
            </a:r>
            <a:r>
              <a:rPr lang="zh-CN" altLang="en-US" dirty="0"/>
              <a:t>的发射分数转换为基于相似性的方法的输出，并使用专门设计的传输机制计算转移分数。</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21</a:t>
            </a:fld>
            <a:endParaRPr lang="zh-CN" altLang="en-US"/>
          </a:p>
        </p:txBody>
      </p:sp>
    </p:spTree>
    <p:extLst>
      <p:ext uri="{BB962C8B-B14F-4D97-AF65-F5344CB8AC3E}">
        <p14:creationId xmlns:p14="http://schemas.microsoft.com/office/powerpoint/2010/main" val="61350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少数标记数据上学习转移是不可行的（是一个挑战），并且由于标签集的差异，无法直接传输源域中的先验标签依赖。为了解决标签差异问题，我们引入了折叠依赖转移机制。它通过将特定于域的标签抽象为抽象的独立于域的标签并建模这些抽象标签之间的标签依赖关系，将标签依赖信息从源域传输到目标域。这样解决了不同</a:t>
            </a:r>
            <a:r>
              <a:rPr lang="en-US" altLang="zh-CN" dirty="0"/>
              <a:t>domain</a:t>
            </a:r>
            <a:r>
              <a:rPr lang="zh-CN" altLang="en-US" dirty="0"/>
              <a:t>之间的不匹配问题。</a:t>
            </a:r>
          </a:p>
          <a:p>
            <a:endParaRPr lang="en-US" altLang="zh-CN" dirty="0"/>
          </a:p>
          <a:p>
            <a:r>
              <a:rPr lang="en-US" altLang="zh-CN" dirty="0" err="1"/>
              <a:t>sB</a:t>
            </a:r>
            <a:r>
              <a:rPr lang="zh-CN" altLang="en-US" dirty="0"/>
              <a:t>和</a:t>
            </a:r>
            <a:r>
              <a:rPr lang="en-US" altLang="zh-CN" dirty="0"/>
              <a:t>dB</a:t>
            </a:r>
            <a:r>
              <a:rPr lang="zh-CN" altLang="en-US" dirty="0"/>
              <a:t>，以及</a:t>
            </a:r>
            <a:r>
              <a:rPr lang="en-US" altLang="zh-CN" dirty="0" err="1"/>
              <a:t>sI</a:t>
            </a:r>
            <a:r>
              <a:rPr lang="zh-CN" altLang="en-US" dirty="0"/>
              <a:t>和</a:t>
            </a:r>
            <a:r>
              <a:rPr lang="en-US" altLang="zh-CN" dirty="0" err="1"/>
              <a:t>dI</a:t>
            </a:r>
            <a:r>
              <a:rPr lang="zh-CN" altLang="en-US" dirty="0"/>
              <a:t>表示啥</a:t>
            </a:r>
          </a:p>
        </p:txBody>
      </p:sp>
      <p:sp>
        <p:nvSpPr>
          <p:cNvPr id="4" name="灯片编号占位符 3"/>
          <p:cNvSpPr>
            <a:spLocks noGrp="1"/>
          </p:cNvSpPr>
          <p:nvPr>
            <p:ph type="sldNum" sz="quarter" idx="5"/>
          </p:nvPr>
        </p:nvSpPr>
        <p:spPr/>
        <p:txBody>
          <a:bodyPr/>
          <a:lstStyle/>
          <a:p>
            <a:fld id="{97263654-CCA4-4426-B3D0-25BB6768A09A}" type="slidenum">
              <a:rPr lang="zh-CN" altLang="en-US" smtClean="0"/>
              <a:t>22</a:t>
            </a:fld>
            <a:endParaRPr lang="zh-CN" altLang="en-US"/>
          </a:p>
        </p:txBody>
      </p:sp>
    </p:spTree>
    <p:extLst>
      <p:ext uri="{BB962C8B-B14F-4D97-AF65-F5344CB8AC3E}">
        <p14:creationId xmlns:p14="http://schemas.microsoft.com/office/powerpoint/2010/main" val="262066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具体的，我们通过利用标签名中的语义信息得到更好的标签表示，并通过以及线性偏差消除法（</a:t>
            </a:r>
            <a:r>
              <a:rPr lang="en-US" altLang="zh-CN" sz="1200" b="0" i="0" kern="1200" dirty="0">
                <a:solidFill>
                  <a:schemeClr val="tx1"/>
                </a:solidFill>
                <a:effectLst/>
                <a:latin typeface="+mn-lt"/>
                <a:ea typeface="+mn-ea"/>
                <a:cs typeface="+mn-cs"/>
              </a:rPr>
              <a:t>Linear-error Nulling</a:t>
            </a:r>
            <a:r>
              <a:rPr lang="zh-CN" altLang="en-US" sz="1200" b="0" i="0" kern="1200" dirty="0">
                <a:solidFill>
                  <a:schemeClr val="tx1"/>
                </a:solidFill>
                <a:effectLst/>
                <a:latin typeface="+mn-lt"/>
                <a:ea typeface="+mn-ea"/>
                <a:cs typeface="+mn-cs"/>
              </a:rPr>
              <a:t>）方法，用运算的方法得到一个映射空间，使得在映射空间中，不同的，不同的标签表示能有效地分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语义是怎么表示的，看一下</a:t>
            </a:r>
            <a:r>
              <a:rPr lang="en-US" altLang="zh-CN" sz="1200" b="0" i="0" kern="1200" dirty="0">
                <a:solidFill>
                  <a:schemeClr val="tx1"/>
                </a:solidFill>
                <a:effectLst/>
                <a:latin typeface="+mn-lt"/>
                <a:ea typeface="+mn-ea"/>
                <a:cs typeface="+mn-cs"/>
              </a:rPr>
              <a:t>L-</a:t>
            </a:r>
            <a:r>
              <a:rPr lang="en-US" altLang="zh-CN" sz="1200" b="0" i="0" kern="1200" dirty="0" err="1">
                <a:solidFill>
                  <a:schemeClr val="tx1"/>
                </a:solidFill>
                <a:effectLst/>
                <a:latin typeface="+mn-lt"/>
                <a:ea typeface="+mn-ea"/>
                <a:cs typeface="+mn-cs"/>
              </a:rPr>
              <a:t>TapNet</a:t>
            </a:r>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23</a:t>
            </a:fld>
            <a:endParaRPr lang="zh-CN" altLang="en-US"/>
          </a:p>
        </p:txBody>
      </p:sp>
    </p:spTree>
    <p:extLst>
      <p:ext uri="{BB962C8B-B14F-4D97-AF65-F5344CB8AC3E}">
        <p14:creationId xmlns:p14="http://schemas.microsoft.com/office/powerpoint/2010/main" val="476108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24</a:t>
            </a:fld>
            <a:endParaRPr lang="zh-CN" altLang="en-US"/>
          </a:p>
        </p:txBody>
      </p:sp>
    </p:spTree>
    <p:extLst>
      <p:ext uri="{BB962C8B-B14F-4D97-AF65-F5344CB8AC3E}">
        <p14:creationId xmlns:p14="http://schemas.microsoft.com/office/powerpoint/2010/main" val="56430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26</a:t>
            </a:fld>
            <a:endParaRPr lang="zh-CN" altLang="en-US"/>
          </a:p>
        </p:txBody>
      </p:sp>
    </p:spTree>
    <p:extLst>
      <p:ext uri="{BB962C8B-B14F-4D97-AF65-F5344CB8AC3E}">
        <p14:creationId xmlns:p14="http://schemas.microsoft.com/office/powerpoint/2010/main" val="1903061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相关论文检索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百度百科查询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淘宝商品搜索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智能音响语音对话</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智能客服聊天机器人</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手机语音助手</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en-US" altLang="zh-CN" dirty="0">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3</a:t>
            </a:fld>
            <a:endParaRPr lang="zh-CN" altLang="en-US"/>
          </a:p>
        </p:txBody>
      </p:sp>
    </p:spTree>
    <p:extLst>
      <p:ext uri="{BB962C8B-B14F-4D97-AF65-F5344CB8AC3E}">
        <p14:creationId xmlns:p14="http://schemas.microsoft.com/office/powerpoint/2010/main" val="192413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相关论文检索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百度百科查询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淘宝商品搜索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智能音响语音对话</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智能客服聊天机器人</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手机语音助手</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en-US" altLang="zh-CN" dirty="0">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4</a:t>
            </a:fld>
            <a:endParaRPr lang="zh-CN" altLang="en-US"/>
          </a:p>
        </p:txBody>
      </p:sp>
    </p:spTree>
    <p:extLst>
      <p:ext uri="{BB962C8B-B14F-4D97-AF65-F5344CB8AC3E}">
        <p14:creationId xmlns:p14="http://schemas.microsoft.com/office/powerpoint/2010/main" val="3985992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相关论文检索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百度百科查询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淘宝商品搜索</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智能音响语音对话</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智能客服聊天机器人</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zh-CN" altLang="en-US" dirty="0">
                <a:latin typeface="微软雅黑" panose="020B0503020204020204" pitchFamily="34" charset="-122"/>
                <a:ea typeface="微软雅黑" panose="020B0503020204020204" pitchFamily="34" charset="-122"/>
              </a:rPr>
              <a:t>手机语音助手</a:t>
            </a:r>
            <a:endParaRPr lang="en-US" altLang="zh-CN" dirty="0">
              <a:latin typeface="微软雅黑" panose="020B0503020204020204" pitchFamily="34" charset="-122"/>
              <a:ea typeface="微软雅黑" panose="020B0503020204020204" pitchFamily="34" charset="-122"/>
            </a:endParaRPr>
          </a:p>
          <a:p>
            <a:pPr marL="457200" indent="-457200" eaLnBrk="1" fontAlgn="auto" hangingPunct="1">
              <a:spcBef>
                <a:spcPts val="0"/>
              </a:spcBef>
              <a:spcAft>
                <a:spcPts val="0"/>
              </a:spcAft>
              <a:buFont typeface="+mj-ea"/>
              <a:buAutoNum type="circleNumDbPlain"/>
              <a:defRPr/>
            </a:pPr>
            <a:r>
              <a:rPr lang="en-US" altLang="zh-CN" dirty="0">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5</a:t>
            </a:fld>
            <a:endParaRPr lang="zh-CN" altLang="en-US"/>
          </a:p>
        </p:txBody>
      </p:sp>
    </p:spTree>
    <p:extLst>
      <p:ext uri="{BB962C8B-B14F-4D97-AF65-F5344CB8AC3E}">
        <p14:creationId xmlns:p14="http://schemas.microsoft.com/office/powerpoint/2010/main" val="343829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6</a:t>
            </a:fld>
            <a:endParaRPr lang="zh-CN" altLang="en-US"/>
          </a:p>
        </p:txBody>
      </p:sp>
    </p:spTree>
    <p:extLst>
      <p:ext uri="{BB962C8B-B14F-4D97-AF65-F5344CB8AC3E}">
        <p14:creationId xmlns:p14="http://schemas.microsoft.com/office/powerpoint/2010/main" val="67716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FCE7C0E-C6C3-47A0-845B-9547597964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052C6673-EF4D-4BC9-BA9A-87A087621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2292" name="灯片编号占位符 3">
            <a:extLst>
              <a:ext uri="{FF2B5EF4-FFF2-40B4-BE49-F238E27FC236}">
                <a16:creationId xmlns:a16="http://schemas.microsoft.com/office/drawing/2014/main" id="{1DF67D22-CC4C-4656-A41B-E099A1C1C1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fld id="{F1396FDC-55A9-4C41-97DA-BE013828447E}" type="slidenum">
              <a:rPr lang="zh-CN" altLang="en-US" smtClean="0">
                <a:latin typeface="Calibri" panose="020F0502020204030204" pitchFamily="34" charset="0"/>
                <a:ea typeface="宋体" panose="02010600030101010101" pitchFamily="2" charset="-122"/>
              </a:rPr>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854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263654-CCA4-4426-B3D0-25BB6768A09A}" type="slidenum">
              <a:rPr lang="zh-CN" altLang="en-US" smtClean="0"/>
              <a:t>8</a:t>
            </a:fld>
            <a:endParaRPr lang="zh-CN" altLang="en-US"/>
          </a:p>
        </p:txBody>
      </p:sp>
    </p:spTree>
    <p:extLst>
      <p:ext uri="{BB962C8B-B14F-4D97-AF65-F5344CB8AC3E}">
        <p14:creationId xmlns:p14="http://schemas.microsoft.com/office/powerpoint/2010/main" val="301965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FCE7C0E-C6C3-47A0-845B-9547597964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052C6673-EF4D-4BC9-BA9A-87A087621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2292" name="灯片编号占位符 3">
            <a:extLst>
              <a:ext uri="{FF2B5EF4-FFF2-40B4-BE49-F238E27FC236}">
                <a16:creationId xmlns:a16="http://schemas.microsoft.com/office/drawing/2014/main" id="{1DF67D22-CC4C-4656-A41B-E099A1C1C1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fld id="{F1396FDC-55A9-4C41-97DA-BE013828447E}" type="slidenum">
              <a:rPr lang="zh-CN" altLang="en-US" smtClean="0">
                <a:latin typeface="Calibri" panose="020F0502020204030204" pitchFamily="34" charset="0"/>
                <a:ea typeface="宋体" panose="02010600030101010101" pitchFamily="2" charset="-122"/>
              </a:rPr>
              <a:p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43599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矩形 3"/>
          <p:cNvSpPr/>
          <p:nvPr userDrawn="1"/>
        </p:nvSpPr>
        <p:spPr>
          <a:xfrm>
            <a:off x="0" y="1573698"/>
            <a:ext cx="9144000" cy="2601493"/>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latin typeface="方正兰亭中黑_GBK" panose="02000000000000000000" pitchFamily="2" charset="-122"/>
              <a:ea typeface="方正兰亭中黑_GBK" panose="02000000000000000000" pitchFamily="2" charset="-122"/>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0" y="110309"/>
            <a:ext cx="3492000" cy="93514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263371" y="255565"/>
            <a:ext cx="720306" cy="349904"/>
          </a:xfrm>
        </p:spPr>
        <p:txBody>
          <a:bodyPr/>
          <a:lstStyle>
            <a:lvl1pPr>
              <a:defRPr sz="1600"/>
            </a:lvl1pPr>
          </a:lstStyle>
          <a:p>
            <a:fld id="{47E89491-EFDB-497E-854A-EC3102C9FAE1}" type="slidenum">
              <a:rPr lang="zh-CN" altLang="en-US" smtClean="0"/>
              <a:t>‹#›</a:t>
            </a:fld>
            <a:r>
              <a:rPr lang="en-US" altLang="zh-CN"/>
              <a:t>/17</a:t>
            </a:r>
            <a:endParaRPr lang="zh-CN" altLang="en-US"/>
          </a:p>
        </p:txBody>
      </p:sp>
      <p:sp>
        <p:nvSpPr>
          <p:cNvPr id="7" name="流程图: 过程 6"/>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1800" b="1">
              <a:solidFill>
                <a:prstClr val="white"/>
              </a:solidFill>
            </a:endParaRPr>
          </a:p>
        </p:txBody>
      </p:sp>
      <p:sp>
        <p:nvSpPr>
          <p:cNvPr id="8" name="流程图: 过程 8"/>
          <p:cNvSpPr/>
          <p:nvPr userDrawn="1"/>
        </p:nvSpPr>
        <p:spPr>
          <a:xfrm rot="5400000" flipH="1">
            <a:off x="8263701" y="5930082"/>
            <a:ext cx="328612" cy="143198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1800" b="1">
              <a:solidFill>
                <a:prstClr val="white"/>
              </a:solidFill>
            </a:endParaRPr>
          </a:p>
        </p:txBody>
      </p:sp>
      <p:cxnSp>
        <p:nvCxnSpPr>
          <p:cNvPr id="10" name="直接连接符 9"/>
          <p:cNvCxnSpPr/>
          <p:nvPr userDrawn="1"/>
        </p:nvCxnSpPr>
        <p:spPr bwMode="auto">
          <a:xfrm>
            <a:off x="207034" y="733789"/>
            <a:ext cx="8786004"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燕尾形 5"/>
          <p:cNvSpPr/>
          <p:nvPr userDrawn="1"/>
        </p:nvSpPr>
        <p:spPr bwMode="auto">
          <a:xfrm>
            <a:off x="252320" y="255565"/>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0" fontAlgn="base" hangingPunct="0">
              <a:spcBef>
                <a:spcPct val="0"/>
              </a:spcBef>
              <a:spcAft>
                <a:spcPct val="0"/>
              </a:spcAft>
              <a:buFont typeface="Arial" panose="020B0604020202020204" pitchFamily="34" charset="0"/>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2" name="燕尾形 6"/>
          <p:cNvSpPr/>
          <p:nvPr userDrawn="1"/>
        </p:nvSpPr>
        <p:spPr bwMode="auto">
          <a:xfrm>
            <a:off x="520478" y="256999"/>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0" fontAlgn="base" hangingPunct="0">
              <a:spcBef>
                <a:spcPct val="0"/>
              </a:spcBef>
              <a:spcAft>
                <a:spcPct val="0"/>
              </a:spcAft>
              <a:buFont typeface="Arial" panose="020B0604020202020204" pitchFamily="34" charset="0"/>
              <a:buNone/>
            </a:pPr>
            <a:endParaRPr lang="zh-CN" altLang="en-US" sz="1800">
              <a:solidFill>
                <a:prstClr val="black"/>
              </a:solidFill>
              <a:latin typeface="Calibri" panose="020F0502020204030204" pitchFamily="34" charset="0"/>
              <a:ea typeface="宋体" panose="02010600030101010101" pitchFamily="2"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16007" y="6506414"/>
            <a:ext cx="1224000" cy="32777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8" y="4075119"/>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Box 5"/>
          <p:cNvSpPr txBox="1">
            <a:spLocks noChangeArrowheads="1"/>
          </p:cNvSpPr>
          <p:nvPr userDrawn="1"/>
        </p:nvSpPr>
        <p:spPr bwMode="auto">
          <a:xfrm>
            <a:off x="0" y="2277269"/>
            <a:ext cx="9144000" cy="2303462"/>
          </a:xfrm>
          <a:prstGeom prst="rect">
            <a:avLst/>
          </a:prstGeom>
          <a:solidFill>
            <a:srgbClr val="1557AE"/>
          </a:solidFill>
          <a:ln>
            <a:noFill/>
          </a:ln>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lnSpc>
                <a:spcPts val="6000"/>
              </a:lnSpc>
              <a:buFont typeface="Arial" panose="020B0604020202020204" pitchFamily="34" charset="0"/>
              <a:buNone/>
            </a:pPr>
            <a:endParaRPr lang="zh-CN" altLang="en-US" sz="4800" b="1">
              <a:solidFill>
                <a:schemeClr val="bg1"/>
              </a:solidFill>
              <a:latin typeface="方正兰亭中黑_GBK"/>
              <a:ea typeface="方正兰亭中黑_GBK"/>
              <a:cs typeface="方正兰亭中黑_GBK"/>
            </a:endParaRPr>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rcRect l="-2"/>
          <a:stretch>
            <a:fillRect/>
          </a:stretch>
        </p:blipFill>
        <p:spPr bwMode="auto">
          <a:xfrm>
            <a:off x="123831" y="66674"/>
            <a:ext cx="303211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userDrawn="1"/>
        </p:nvSpPr>
        <p:spPr>
          <a:xfrm>
            <a:off x="0" y="2926494"/>
            <a:ext cx="9144000" cy="1005019"/>
          </a:xfrm>
          <a:prstGeom prst="rect">
            <a:avLst/>
          </a:prstGeom>
          <a:effectLst>
            <a:outerShdw blurRad="50800" dist="38100" dir="5400000" algn="t" rotWithShape="0">
              <a:prstClr val="black">
                <a:alpha val="40000"/>
              </a:prstClr>
            </a:outerShdw>
          </a:effectLst>
        </p:spPr>
        <p:txBody>
          <a:bodyPr>
            <a:spAutoFit/>
          </a:bodyPr>
          <a:lstStyle/>
          <a:p>
            <a:pPr indent="127000" algn="ctr" eaLnBrk="1" fontAlgn="auto" hangingPunct="1">
              <a:lnSpc>
                <a:spcPct val="120000"/>
              </a:lnSpc>
              <a:spcBef>
                <a:spcPts val="0"/>
              </a:spcBef>
              <a:spcAft>
                <a:spcPts val="0"/>
              </a:spcAft>
              <a:defRPr/>
            </a:pPr>
            <a:r>
              <a:rPr lang="zh-CN" altLang="en-US" sz="5400" b="1" kern="100">
                <a:solidFill>
                  <a:schemeClr val="bg1"/>
                </a:solidFill>
                <a:latin typeface="PingFang SC Semibold" panose="020B0400000000000000" pitchFamily="34" charset="-122"/>
                <a:ea typeface="PingFang SC Semibold" panose="020B0400000000000000" pitchFamily="34" charset="-122"/>
                <a:cs typeface="Times New Roman" panose="02020603050405020304" pitchFamily="18" charset="0"/>
              </a:rPr>
              <a:t>感谢聆听，敬请指正</a:t>
            </a:r>
            <a:endParaRPr lang="en-US" altLang="zh-CN" sz="5400" b="1" kern="100" dirty="0">
              <a:solidFill>
                <a:schemeClr val="bg1"/>
              </a:solidFill>
              <a:latin typeface="PingFang SC Semibold" panose="020B0400000000000000" pitchFamily="34" charset="-122"/>
              <a:ea typeface="PingFang SC Semibold" panose="020B0400000000000000" pitchFamily="34" charset="-122"/>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5B87369C-4D2C-4222-9927-C4A10366B9DA}"/>
              </a:ext>
            </a:extLst>
          </p:cNvPr>
          <p:cNvSpPr/>
          <p:nvPr userDrawn="1"/>
        </p:nvSpPr>
        <p:spPr>
          <a:xfrm rot="5400000">
            <a:off x="-47625" y="263525"/>
            <a:ext cx="739775" cy="644525"/>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流程图: 过程 2">
            <a:extLst>
              <a:ext uri="{FF2B5EF4-FFF2-40B4-BE49-F238E27FC236}">
                <a16:creationId xmlns:a16="http://schemas.microsoft.com/office/drawing/2014/main" id="{4F466F4D-B886-4C55-930F-A2B8ED49E1BF}"/>
              </a:ext>
            </a:extLst>
          </p:cNvPr>
          <p:cNvSpPr/>
          <p:nvPr userDrawn="1"/>
        </p:nvSpPr>
        <p:spPr>
          <a:xfrm rot="5400000">
            <a:off x="440531" y="523082"/>
            <a:ext cx="739775" cy="125412"/>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流程图: 过程 3">
            <a:extLst>
              <a:ext uri="{FF2B5EF4-FFF2-40B4-BE49-F238E27FC236}">
                <a16:creationId xmlns:a16="http://schemas.microsoft.com/office/drawing/2014/main" id="{1BE438B3-93E2-4F84-B148-D82FE5BF40BA}"/>
              </a:ext>
            </a:extLst>
          </p:cNvPr>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流程图: 过程 8">
            <a:extLst>
              <a:ext uri="{FF2B5EF4-FFF2-40B4-BE49-F238E27FC236}">
                <a16:creationId xmlns:a16="http://schemas.microsoft.com/office/drawing/2014/main" id="{C68A4B9C-BDFF-4B06-8B11-3020428C9654}"/>
              </a:ext>
            </a:extLst>
          </p:cNvPr>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5">
            <a:extLst>
              <a:ext uri="{FF2B5EF4-FFF2-40B4-BE49-F238E27FC236}">
                <a16:creationId xmlns:a16="http://schemas.microsoft.com/office/drawing/2014/main" id="{FBA93806-E9B5-46C4-ADFB-0F5A532085A5}"/>
              </a:ext>
            </a:extLst>
          </p:cNvPr>
          <p:cNvPicPr>
            <a:picLocks noChangeAspect="1"/>
          </p:cNvPicPr>
          <p:nvPr userDrawn="1"/>
        </p:nvPicPr>
        <p:blipFill>
          <a:blip r:embed="rId2">
            <a:grayscl/>
            <a:biLevel thresh="50000"/>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86034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9491-EFDB-497E-854A-EC3102C9FAE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4218" y="4293735"/>
            <a:ext cx="7775575" cy="1143000"/>
          </a:xfrm>
          <a:prstGeom prst="rect">
            <a:avLst/>
          </a:prstGeom>
          <a:effectLst/>
        </p:spPr>
        <p:txBody>
          <a:bodyPr>
            <a:spAutoFit/>
          </a:bodyPr>
          <a:lstStyle/>
          <a:p>
            <a:pPr indent="127000" algn="ctr">
              <a:lnSpc>
                <a:spcPct val="120000"/>
              </a:lnSpc>
              <a:defRPr/>
            </a:pPr>
            <a:r>
              <a:rPr lang="zh-CN" altLang="en-US" sz="3200" b="1" kern="100" dirty="0">
                <a:solidFill>
                  <a:srgbClr val="1557AE"/>
                </a:solidFill>
                <a:latin typeface="+mj-lt"/>
                <a:ea typeface="楷体" panose="02010609060101010101" pitchFamily="49" charset="-122"/>
                <a:cs typeface="Times New Roman" panose="02020603050405020304" pitchFamily="18" charset="0"/>
              </a:rPr>
              <a:t>汇报人</a:t>
            </a:r>
            <a:r>
              <a:rPr lang="en-US" altLang="zh-CN" sz="3200" b="1" kern="100" dirty="0">
                <a:solidFill>
                  <a:srgbClr val="1557AE"/>
                </a:solidFill>
                <a:latin typeface="+mj-lt"/>
                <a:ea typeface="楷体" panose="02010609060101010101" pitchFamily="49" charset="-122"/>
                <a:cs typeface="Times New Roman" panose="02020603050405020304" pitchFamily="18" charset="0"/>
              </a:rPr>
              <a:t> </a:t>
            </a:r>
            <a:r>
              <a:rPr lang="zh-CN" altLang="en-US" sz="3200" b="1" kern="100" dirty="0">
                <a:solidFill>
                  <a:srgbClr val="1557AE"/>
                </a:solidFill>
                <a:latin typeface="+mj-lt"/>
                <a:ea typeface="楷体" panose="02010609060101010101" pitchFamily="49" charset="-122"/>
                <a:cs typeface="Times New Roman" panose="02020603050405020304" pitchFamily="18" charset="0"/>
              </a:rPr>
              <a:t>：张浩堃</a:t>
            </a:r>
            <a:endParaRPr lang="en-US" altLang="zh-CN" sz="3200" b="1" kern="100" dirty="0">
              <a:solidFill>
                <a:srgbClr val="1557AE"/>
              </a:solidFill>
              <a:ea typeface="楷体" panose="02010609060101010101" pitchFamily="49" charset="-122"/>
              <a:cs typeface="Times New Roman" panose="02020603050405020304" pitchFamily="18" charset="0"/>
            </a:endParaRPr>
          </a:p>
          <a:p>
            <a:pPr indent="127000" algn="ctr">
              <a:lnSpc>
                <a:spcPct val="140000"/>
              </a:lnSpc>
              <a:defRPr/>
            </a:pP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汇报日期：</a:t>
            </a:r>
            <a:r>
              <a:rPr lang="en-US" altLang="zh-CN"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2022</a:t>
            </a: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年</a:t>
            </a:r>
            <a:r>
              <a:rPr lang="en-US" altLang="zh-CN"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7</a:t>
            </a: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月</a:t>
            </a:r>
            <a:r>
              <a:rPr lang="en-US" altLang="zh-CN"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22</a:t>
            </a: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日</a:t>
            </a:r>
            <a:endParaRPr lang="en-US" altLang="zh-CN" sz="2400" kern="100" dirty="0">
              <a:solidFill>
                <a:srgbClr val="1557AE"/>
              </a:solidFill>
              <a:latin typeface="+mj-lt"/>
              <a:ea typeface="方正兰亭中黑_GBK" panose="02000000000000000000" pitchFamily="2" charset="-122"/>
              <a:cs typeface="Times New Roman" panose="02020603050405020304"/>
            </a:endParaRPr>
          </a:p>
        </p:txBody>
      </p:sp>
      <p:sp>
        <p:nvSpPr>
          <p:cNvPr id="6" name="矩形 5"/>
          <p:cNvSpPr/>
          <p:nvPr/>
        </p:nvSpPr>
        <p:spPr>
          <a:xfrm>
            <a:off x="79513" y="2392490"/>
            <a:ext cx="9144000" cy="835998"/>
          </a:xfrm>
          <a:prstGeom prst="rect">
            <a:avLst/>
          </a:prstGeom>
          <a:effectLst>
            <a:outerShdw blurRad="50800" dist="38100" dir="5400000" algn="t" rotWithShape="0">
              <a:prstClr val="black">
                <a:alpha val="40000"/>
              </a:prstClr>
            </a:outerShdw>
          </a:effectLst>
        </p:spPr>
        <p:txBody>
          <a:bodyPr>
            <a:spAutoFit/>
          </a:bodyPr>
          <a:lstStyle/>
          <a:p>
            <a:pPr indent="127000" algn="ctr">
              <a:lnSpc>
                <a:spcPct val="120000"/>
              </a:lnSpc>
              <a:defRPr/>
            </a:pPr>
            <a:r>
              <a:rPr lang="zh-CN" altLang="en-US" sz="4400" b="1" kern="100" dirty="0">
                <a:solidFill>
                  <a:schemeClr val="bg1"/>
                </a:solidFill>
                <a:latin typeface="PingFang SC Semibold" panose="020B0400000000000000" pitchFamily="34" charset="-122"/>
                <a:ea typeface="PingFang SC Semibold" panose="020B0400000000000000" pitchFamily="34" charset="-122"/>
                <a:cs typeface="Times New Roman" panose="02020603050405020304" pitchFamily="18" charset="0"/>
              </a:rPr>
              <a:t>融合标签语义的</a:t>
            </a:r>
            <a:r>
              <a:rPr lang="en-US" altLang="zh-CN" sz="4400" b="1" kern="100" dirty="0">
                <a:solidFill>
                  <a:schemeClr val="bg1"/>
                </a:solidFill>
                <a:latin typeface="PingFang SC Semibold" panose="020B0400000000000000" pitchFamily="34" charset="-122"/>
                <a:ea typeface="PingFang SC Semibold" panose="020B0400000000000000" pitchFamily="34" charset="-122"/>
                <a:cs typeface="Times New Roman" panose="02020603050405020304" pitchFamily="18" charset="0"/>
              </a:rPr>
              <a:t>Few-Shot NER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模型层面</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10</a:t>
            </a:fld>
            <a:r>
              <a:rPr lang="en-US" altLang="zh-CN" dirty="0"/>
              <a:t>/7</a:t>
            </a:r>
            <a:endParaRPr lang="zh-CN" altLang="en-US" dirty="0"/>
          </a:p>
        </p:txBody>
      </p:sp>
      <p:sp>
        <p:nvSpPr>
          <p:cNvPr id="7" name="矩形 6">
            <a:extLst>
              <a:ext uri="{FF2B5EF4-FFF2-40B4-BE49-F238E27FC236}">
                <a16:creationId xmlns:a16="http://schemas.microsoft.com/office/drawing/2014/main" id="{FF407290-F4DB-46B4-B7DC-775093C21895}"/>
              </a:ext>
            </a:extLst>
          </p:cNvPr>
          <p:cNvSpPr/>
          <p:nvPr/>
        </p:nvSpPr>
        <p:spPr>
          <a:xfrm>
            <a:off x="173052" y="4250722"/>
            <a:ext cx="8810625" cy="18530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a:solidFill>
                  <a:srgbClr val="FF0000"/>
                </a:solidFill>
              </a:rPr>
              <a:t>Template-Based</a:t>
            </a:r>
            <a:r>
              <a:rPr lang="en-US" altLang="zh-CN" sz="2000" dirty="0">
                <a:solidFill>
                  <a:schemeClr val="tx1"/>
                </a:solidFill>
              </a:rPr>
              <a:t> Named Entity Recognition Using BART". ACL-2021</a:t>
            </a:r>
          </a:p>
          <a:p>
            <a:pPr algn="ctr"/>
            <a:r>
              <a:rPr lang="en-US" altLang="zh-CN" sz="2000" dirty="0">
                <a:solidFill>
                  <a:schemeClr val="tx1"/>
                </a:solidFill>
              </a:rPr>
              <a:t>“</a:t>
            </a:r>
            <a:r>
              <a:rPr lang="en-US" altLang="zh-CN" sz="2000" dirty="0" err="1">
                <a:solidFill>
                  <a:schemeClr val="tx1"/>
                </a:solidFill>
              </a:rPr>
              <a:t>LightNER</a:t>
            </a:r>
            <a:r>
              <a:rPr lang="en-US" altLang="zh-CN" sz="2000" dirty="0">
                <a:solidFill>
                  <a:schemeClr val="tx1"/>
                </a:solidFill>
              </a:rPr>
              <a:t>: A Lightweight Generative Framework with </a:t>
            </a:r>
            <a:r>
              <a:rPr lang="en-US" altLang="zh-CN" sz="2000" dirty="0">
                <a:solidFill>
                  <a:srgbClr val="FF0000"/>
                </a:solidFill>
              </a:rPr>
              <a:t>Prompt-guided Attention </a:t>
            </a:r>
            <a:r>
              <a:rPr lang="en-US" altLang="zh-CN" sz="2000" dirty="0">
                <a:solidFill>
                  <a:schemeClr val="tx1"/>
                </a:solidFill>
              </a:rPr>
              <a:t>for Low-resource NER". AAAI-2022</a:t>
            </a:r>
          </a:p>
          <a:p>
            <a:pPr algn="ctr"/>
            <a:r>
              <a:rPr lang="en-US" altLang="zh-CN" sz="2000" dirty="0">
                <a:solidFill>
                  <a:schemeClr val="tx1"/>
                </a:solidFill>
              </a:rPr>
              <a:t>“</a:t>
            </a:r>
            <a:r>
              <a:rPr lang="en-US" altLang="zh-CN" sz="2000" dirty="0" err="1">
                <a:solidFill>
                  <a:schemeClr val="tx1"/>
                </a:solidFill>
              </a:rPr>
              <a:t>InstructionNER</a:t>
            </a:r>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A multi-task </a:t>
            </a:r>
            <a:r>
              <a:rPr lang="en-US" altLang="zh-CN" sz="2000" dirty="0">
                <a:solidFill>
                  <a:srgbClr val="FF0000"/>
                </a:solidFill>
              </a:rPr>
              <a:t>instruction-based</a:t>
            </a:r>
            <a:r>
              <a:rPr lang="en-US" altLang="zh-CN" sz="2000" dirty="0">
                <a:solidFill>
                  <a:schemeClr val="tx1"/>
                </a:solidFill>
              </a:rPr>
              <a:t> generative framework for few-shot NER". Arxiv-2022</a:t>
            </a:r>
          </a:p>
        </p:txBody>
      </p:sp>
      <p:pic>
        <p:nvPicPr>
          <p:cNvPr id="2" name="图片 1">
            <a:extLst>
              <a:ext uri="{FF2B5EF4-FFF2-40B4-BE49-F238E27FC236}">
                <a16:creationId xmlns:a16="http://schemas.microsoft.com/office/drawing/2014/main" id="{8DA1E430-5097-4808-8EAD-704E0C18B7CA}"/>
              </a:ext>
            </a:extLst>
          </p:cNvPr>
          <p:cNvPicPr>
            <a:picLocks noChangeAspect="1"/>
          </p:cNvPicPr>
          <p:nvPr/>
        </p:nvPicPr>
        <p:blipFill rotWithShape="1">
          <a:blip r:embed="rId3"/>
          <a:srcRect l="15485"/>
          <a:stretch/>
        </p:blipFill>
        <p:spPr>
          <a:xfrm>
            <a:off x="160323" y="754268"/>
            <a:ext cx="3022974" cy="3087844"/>
          </a:xfrm>
          <a:prstGeom prst="rect">
            <a:avLst/>
          </a:prstGeom>
        </p:spPr>
      </p:pic>
      <p:sp>
        <p:nvSpPr>
          <p:cNvPr id="9" name="矩形: 圆角 8">
            <a:extLst>
              <a:ext uri="{FF2B5EF4-FFF2-40B4-BE49-F238E27FC236}">
                <a16:creationId xmlns:a16="http://schemas.microsoft.com/office/drawing/2014/main" id="{9A9F6F54-7B82-405D-9BF4-9B44824B3CC9}"/>
              </a:ext>
            </a:extLst>
          </p:cNvPr>
          <p:cNvSpPr/>
          <p:nvPr/>
        </p:nvSpPr>
        <p:spPr>
          <a:xfrm>
            <a:off x="481278" y="2851607"/>
            <a:ext cx="1506548" cy="591664"/>
          </a:xfrm>
          <a:prstGeom prst="roundRect">
            <a:avLst>
              <a:gd name="adj" fmla="val 6882"/>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矩形 5">
            <a:extLst>
              <a:ext uri="{FF2B5EF4-FFF2-40B4-BE49-F238E27FC236}">
                <a16:creationId xmlns:a16="http://schemas.microsoft.com/office/drawing/2014/main" id="{9836FF99-F105-45D1-87EC-910893A42212}"/>
              </a:ext>
            </a:extLst>
          </p:cNvPr>
          <p:cNvSpPr/>
          <p:nvPr/>
        </p:nvSpPr>
        <p:spPr>
          <a:xfrm>
            <a:off x="2713383" y="2851607"/>
            <a:ext cx="4572000" cy="923330"/>
          </a:xfrm>
          <a:prstGeom prst="rect">
            <a:avLst/>
          </a:prstGeom>
        </p:spPr>
        <p:txBody>
          <a:bodyPr>
            <a:spAutoFit/>
          </a:bodyPr>
          <a:lstStyle/>
          <a:p>
            <a:pPr marL="285750" indent="-285750">
              <a:buFont typeface="Wingdings" panose="05000000000000000000" pitchFamily="2" charset="2"/>
              <a:buChar char="Ø"/>
            </a:pPr>
            <a:r>
              <a:rPr lang="zh-CN" altLang="en-US" dirty="0"/>
              <a:t>主要是通过消除</a:t>
            </a:r>
            <a:r>
              <a:rPr lang="zh-CN" altLang="en-US" dirty="0">
                <a:solidFill>
                  <a:srgbClr val="FF0000"/>
                </a:solidFill>
              </a:rPr>
              <a:t>语言模型的预训练和下游任务的微调之间的</a:t>
            </a:r>
            <a:r>
              <a:rPr lang="en-US" altLang="zh-CN" dirty="0">
                <a:solidFill>
                  <a:srgbClr val="FF0000"/>
                </a:solidFill>
              </a:rPr>
              <a:t>gap</a:t>
            </a:r>
            <a:r>
              <a:rPr lang="zh-CN" altLang="en-US" dirty="0">
                <a:solidFill>
                  <a:srgbClr val="FF0000"/>
                </a:solidFill>
              </a:rPr>
              <a:t>，旨在充分挖掘大规模预训练模型的潜能</a:t>
            </a:r>
            <a:r>
              <a:rPr lang="zh-CN" altLang="en-US" dirty="0"/>
              <a:t>。</a:t>
            </a:r>
          </a:p>
        </p:txBody>
      </p:sp>
    </p:spTree>
    <p:extLst>
      <p:ext uri="{BB962C8B-B14F-4D97-AF65-F5344CB8AC3E}">
        <p14:creationId xmlns:p14="http://schemas.microsoft.com/office/powerpoint/2010/main" val="3926725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模型层面</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11</a:t>
            </a:fld>
            <a:r>
              <a:rPr lang="en-US" altLang="zh-CN" dirty="0"/>
              <a:t>/7</a:t>
            </a:r>
            <a:endParaRPr lang="zh-CN" altLang="en-US" dirty="0"/>
          </a:p>
        </p:txBody>
      </p:sp>
      <p:sp>
        <p:nvSpPr>
          <p:cNvPr id="7" name="矩形 6">
            <a:extLst>
              <a:ext uri="{FF2B5EF4-FFF2-40B4-BE49-F238E27FC236}">
                <a16:creationId xmlns:a16="http://schemas.microsoft.com/office/drawing/2014/main" id="{FF407290-F4DB-46B4-B7DC-775093C21895}"/>
              </a:ext>
            </a:extLst>
          </p:cNvPr>
          <p:cNvSpPr/>
          <p:nvPr/>
        </p:nvSpPr>
        <p:spPr>
          <a:xfrm>
            <a:off x="173052" y="850434"/>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a:solidFill>
                  <a:srgbClr val="FF0000"/>
                </a:solidFill>
              </a:rPr>
              <a:t>Template-Based</a:t>
            </a:r>
            <a:r>
              <a:rPr lang="en-US" altLang="zh-CN" sz="2000" dirty="0">
                <a:solidFill>
                  <a:schemeClr val="tx1"/>
                </a:solidFill>
              </a:rPr>
              <a:t> Named Entity Recognition Using BART". ACL-2021</a:t>
            </a:r>
          </a:p>
          <a:p>
            <a:pPr algn="ctr"/>
            <a:r>
              <a:rPr lang="zh-CN" altLang="en-US" sz="2000" b="1" dirty="0">
                <a:solidFill>
                  <a:schemeClr val="tx1"/>
                </a:solidFill>
                <a:latin typeface="KaiTi" panose="02010609060101010101" pitchFamily="49" charset="-122"/>
                <a:ea typeface="KaiTi" panose="02010609060101010101" pitchFamily="49" charset="-122"/>
              </a:rPr>
              <a:t>第一个使用模板提示的基于</a:t>
            </a:r>
            <a:r>
              <a:rPr lang="en-US" altLang="zh-CN" sz="2000" b="1" dirty="0">
                <a:solidFill>
                  <a:schemeClr val="tx1"/>
                </a:solidFill>
                <a:latin typeface="Adobe 宋体 Std L" panose="02020300000000000000" pitchFamily="18" charset="-122"/>
                <a:ea typeface="Adobe 宋体 Std L" panose="02020300000000000000" pitchFamily="18" charset="-122"/>
                <a:cs typeface="Angsana New" panose="02020603050405020304" pitchFamily="18" charset="-34"/>
              </a:rPr>
              <a:t>BART</a:t>
            </a:r>
            <a:r>
              <a:rPr lang="zh-CN" altLang="en-US" sz="2000" b="1" dirty="0">
                <a:solidFill>
                  <a:schemeClr val="tx1"/>
                </a:solidFill>
                <a:latin typeface="KaiTi" panose="02010609060101010101" pitchFamily="49" charset="-122"/>
                <a:ea typeface="KaiTi" panose="02010609060101010101" pitchFamily="49" charset="-122"/>
              </a:rPr>
              <a:t>的</a:t>
            </a:r>
            <a:r>
              <a:rPr lang="en-US" altLang="zh-CN" sz="2000" b="1" dirty="0">
                <a:solidFill>
                  <a:schemeClr val="tx1"/>
                </a:solidFill>
                <a:latin typeface="Adobe 宋体 Std L" panose="02020300000000000000" pitchFamily="18" charset="-122"/>
                <a:ea typeface="Adobe 宋体 Std L" panose="02020300000000000000" pitchFamily="18" charset="-122"/>
              </a:rPr>
              <a:t>seq2seq</a:t>
            </a:r>
            <a:r>
              <a:rPr lang="zh-CN" altLang="en-US" sz="2000" b="1" dirty="0">
                <a:solidFill>
                  <a:schemeClr val="tx1"/>
                </a:solidFill>
                <a:latin typeface="KaiTi" panose="02010609060101010101" pitchFamily="49" charset="-122"/>
                <a:ea typeface="KaiTi" panose="02010609060101010101" pitchFamily="49" charset="-122"/>
              </a:rPr>
              <a:t>方法</a:t>
            </a:r>
            <a:endParaRPr lang="en-US" altLang="zh-CN" sz="2000" b="1" dirty="0">
              <a:solidFill>
                <a:schemeClr val="tx1"/>
              </a:solidFill>
              <a:latin typeface="KaiTi" panose="02010609060101010101" pitchFamily="49" charset="-122"/>
              <a:ea typeface="KaiTi" panose="02010609060101010101" pitchFamily="49" charset="-122"/>
            </a:endParaRPr>
          </a:p>
        </p:txBody>
      </p:sp>
      <p:pic>
        <p:nvPicPr>
          <p:cNvPr id="6" name="图片 5">
            <a:extLst>
              <a:ext uri="{FF2B5EF4-FFF2-40B4-BE49-F238E27FC236}">
                <a16:creationId xmlns:a16="http://schemas.microsoft.com/office/drawing/2014/main" id="{83513086-D8E7-4FD4-AA7E-2148650026F1}"/>
              </a:ext>
            </a:extLst>
          </p:cNvPr>
          <p:cNvPicPr>
            <a:picLocks noChangeAspect="1"/>
          </p:cNvPicPr>
          <p:nvPr/>
        </p:nvPicPr>
        <p:blipFill>
          <a:blip r:embed="rId3"/>
          <a:stretch>
            <a:fillRect/>
          </a:stretch>
        </p:blipFill>
        <p:spPr>
          <a:xfrm>
            <a:off x="4406339" y="1741730"/>
            <a:ext cx="4577338" cy="3828428"/>
          </a:xfrm>
          <a:prstGeom prst="rect">
            <a:avLst/>
          </a:prstGeom>
        </p:spPr>
      </p:pic>
      <p:sp>
        <p:nvSpPr>
          <p:cNvPr id="8" name="文本框 7">
            <a:extLst>
              <a:ext uri="{FF2B5EF4-FFF2-40B4-BE49-F238E27FC236}">
                <a16:creationId xmlns:a16="http://schemas.microsoft.com/office/drawing/2014/main" id="{C79D067E-A9DC-4410-9BFB-2297228002EB}"/>
              </a:ext>
            </a:extLst>
          </p:cNvPr>
          <p:cNvSpPr txBox="1"/>
          <p:nvPr/>
        </p:nvSpPr>
        <p:spPr bwMode="auto">
          <a:xfrm>
            <a:off x="160323" y="1592931"/>
            <a:ext cx="4233287" cy="4616648"/>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rgbClr val="1557AE"/>
                </a:solidFill>
                <a:latin typeface="微软雅黑" panose="020B0503020204020204" pitchFamily="34" charset="-122"/>
                <a:ea typeface="微软雅黑" panose="020B0503020204020204" pitchFamily="34" charset="-122"/>
              </a:rPr>
              <a:t>知识迁移</a:t>
            </a:r>
            <a:endParaRPr lang="en-US" altLang="zh-CN" sz="2000" b="1" dirty="0">
              <a:solidFill>
                <a:srgbClr val="1557AE"/>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p"/>
              <a:defRPr/>
            </a:pPr>
            <a:r>
              <a:rPr lang="zh-CN" altLang="en-US" dirty="0">
                <a:solidFill>
                  <a:srgbClr val="1557AE"/>
                </a:solidFill>
                <a:latin typeface="微软雅黑" panose="020B0503020204020204" pitchFamily="34" charset="-122"/>
                <a:ea typeface="微软雅黑" panose="020B0503020204020204" pitchFamily="34" charset="-122"/>
              </a:rPr>
              <a:t>基于微调的</a:t>
            </a:r>
            <a:r>
              <a:rPr lang="en-US" altLang="zh-CN" dirty="0">
                <a:solidFill>
                  <a:srgbClr val="1557AE"/>
                </a:solidFill>
                <a:latin typeface="微软雅黑" panose="020B0503020204020204" pitchFamily="34" charset="-122"/>
                <a:ea typeface="微软雅黑" panose="020B0503020204020204" pitchFamily="34" charset="-122"/>
              </a:rPr>
              <a:t>NER</a:t>
            </a:r>
            <a:r>
              <a:rPr lang="zh-CN" altLang="en-US" dirty="0">
                <a:solidFill>
                  <a:srgbClr val="1557AE"/>
                </a:solidFill>
                <a:latin typeface="微软雅黑" panose="020B0503020204020204" pitchFamily="34" charset="-122"/>
                <a:ea typeface="微软雅黑" panose="020B0503020204020204" pitchFamily="34" charset="-122"/>
              </a:rPr>
              <a:t>模型</a:t>
            </a:r>
            <a:endParaRPr lang="en-US" altLang="zh-CN" dirty="0">
              <a:solidFill>
                <a:srgbClr val="1557AE"/>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p"/>
              <a:defRPr/>
            </a:pPr>
            <a:endParaRPr lang="en-US" altLang="zh-CN" baseline="30000" dirty="0">
              <a:solidFill>
                <a:srgbClr val="1557AE"/>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defRPr/>
            </a:pPr>
            <a:r>
              <a:rPr lang="zh-CN" altLang="en-US" sz="1600" dirty="0">
                <a:solidFill>
                  <a:srgbClr val="C00000"/>
                </a:solidFill>
                <a:latin typeface="微软雅黑" panose="020B0503020204020204" pitchFamily="34" charset="-122"/>
                <a:ea typeface="微软雅黑" panose="020B0503020204020204" pitchFamily="34" charset="-122"/>
              </a:rPr>
              <a:t>缺点：需要对输出层进行调整</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不用域之间的实体类别是不同的。</a:t>
            </a:r>
            <a:r>
              <a:rPr lang="en-US" altLang="zh-CN" sz="1600" dirty="0" err="1">
                <a:solidFill>
                  <a:srgbClr val="C00000"/>
                </a:solidFill>
                <a:latin typeface="微软雅黑" panose="020B0503020204020204" pitchFamily="34" charset="-122"/>
                <a:ea typeface="微软雅黑" panose="020B0503020204020204" pitchFamily="34" charset="-122"/>
              </a:rPr>
              <a:t>Softmax</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层和 </a:t>
            </a:r>
            <a:r>
              <a:rPr lang="en-US" altLang="zh-CN" sz="1600" dirty="0">
                <a:solidFill>
                  <a:srgbClr val="C00000"/>
                </a:solidFill>
                <a:latin typeface="微软雅黑" panose="020B0503020204020204" pitchFamily="34" charset="-122"/>
                <a:ea typeface="微软雅黑" panose="020B0503020204020204" pitchFamily="34" charset="-122"/>
              </a:rPr>
              <a:t>CRF</a:t>
            </a:r>
            <a:r>
              <a:rPr lang="zh-CN" altLang="en-US" sz="1600" dirty="0">
                <a:solidFill>
                  <a:srgbClr val="C00000"/>
                </a:solidFill>
                <a:latin typeface="微软雅黑" panose="020B0503020204020204" pitchFamily="34" charset="-122"/>
                <a:ea typeface="微软雅黑" panose="020B0503020204020204" pitchFamily="34" charset="-122"/>
              </a:rPr>
              <a:t>层要求训练和测试之间的标签集一致</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代价昂贵；</a:t>
            </a:r>
            <a:endParaRPr lang="en-US" altLang="zh-CN" sz="1600" dirty="0">
              <a:solidFill>
                <a:srgbClr val="C00000"/>
              </a:solidFill>
              <a:latin typeface="微软雅黑" panose="020B0503020204020204" pitchFamily="34" charset="-122"/>
              <a:ea typeface="微软雅黑" panose="020B0503020204020204" pitchFamily="34" charset="-122"/>
            </a:endParaRPr>
          </a:p>
          <a:p>
            <a:pPr marL="742950" lvl="1" indent="-285750" eaLnBrk="1" fontAlgn="auto" hangingPunct="1">
              <a:spcBef>
                <a:spcPts val="0"/>
              </a:spcBef>
              <a:spcAft>
                <a:spcPts val="0"/>
              </a:spcAft>
              <a:buFont typeface="Wingdings" panose="05000000000000000000" pitchFamily="2" charset="2"/>
              <a:buChar char="Ø"/>
              <a:defRPr/>
            </a:pP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p"/>
              <a:defRPr/>
            </a:pPr>
            <a:r>
              <a:rPr lang="zh-CN" altLang="en-US" dirty="0">
                <a:solidFill>
                  <a:srgbClr val="1557AE"/>
                </a:solidFill>
                <a:latin typeface="微软雅黑" panose="020B0503020204020204" pitchFamily="34" charset="-122"/>
                <a:ea typeface="微软雅黑" panose="020B0503020204020204" pitchFamily="34" charset="-122"/>
              </a:rPr>
              <a:t>基于度量的</a:t>
            </a:r>
            <a:r>
              <a:rPr lang="en-US" altLang="zh-CN" dirty="0">
                <a:solidFill>
                  <a:srgbClr val="1557AE"/>
                </a:solidFill>
                <a:latin typeface="微软雅黑" panose="020B0503020204020204" pitchFamily="34" charset="-122"/>
                <a:ea typeface="微软雅黑" panose="020B0503020204020204" pitchFamily="34" charset="-122"/>
              </a:rPr>
              <a:t>Few-Shot NER</a:t>
            </a:r>
            <a:r>
              <a:rPr lang="zh-CN" altLang="en-US" dirty="0">
                <a:solidFill>
                  <a:srgbClr val="1557AE"/>
                </a:solidFill>
                <a:latin typeface="微软雅黑" panose="020B0503020204020204" pitchFamily="34" charset="-122"/>
                <a:ea typeface="微软雅黑" panose="020B0503020204020204" pitchFamily="34" charset="-122"/>
              </a:rPr>
              <a:t>算法</a:t>
            </a:r>
            <a:endParaRPr lang="en-US" altLang="zh-CN" dirty="0">
              <a:solidFill>
                <a:srgbClr val="1557AE"/>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p"/>
              <a:defRPr/>
            </a:pPr>
            <a:endParaRPr lang="en-US" altLang="zh-CN" dirty="0">
              <a:solidFill>
                <a:srgbClr val="1557AE"/>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主要想法是基于源域中的实例训练一个相似函数，然后在目标域中使用这个相似函数作为最近邻准则。</a:t>
            </a:r>
            <a:endParaRPr lang="en-US" altLang="zh-CN" sz="16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defRPr/>
            </a:pPr>
            <a:r>
              <a:rPr lang="zh-CN" altLang="en-US" sz="1600" dirty="0">
                <a:solidFill>
                  <a:srgbClr val="C00000"/>
                </a:solidFill>
                <a:latin typeface="微软雅黑" panose="020B0503020204020204" pitchFamily="34" charset="-122"/>
                <a:ea typeface="微软雅黑" panose="020B0503020204020204" pitchFamily="34" charset="-122"/>
              </a:rPr>
              <a:t>缺点：①目标域的标记实例被用来寻找启发式近邻算法的最佳超参数设置而不是更新</a:t>
            </a:r>
            <a:r>
              <a:rPr lang="en-US" altLang="zh-CN" sz="1600" dirty="0">
                <a:solidFill>
                  <a:srgbClr val="C00000"/>
                </a:solidFill>
                <a:latin typeface="微软雅黑" panose="020B0503020204020204" pitchFamily="34" charset="-122"/>
                <a:ea typeface="微软雅黑" panose="020B0503020204020204" pitchFamily="34" charset="-122"/>
              </a:rPr>
              <a:t>NER</a:t>
            </a:r>
            <a:r>
              <a:rPr lang="zh-CN" altLang="en-US" sz="1600" dirty="0">
                <a:solidFill>
                  <a:srgbClr val="C00000"/>
                </a:solidFill>
                <a:latin typeface="微软雅黑" panose="020B0503020204020204" pitchFamily="34" charset="-122"/>
                <a:ea typeface="微软雅黑" panose="020B0503020204020204" pitchFamily="34" charset="-122"/>
              </a:rPr>
              <a:t>模型中的参数②过度依赖源域和目标域之间的相似文本模式。</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C0768C6-31F3-4D1D-AA4C-7832B1868CAF}"/>
              </a:ext>
            </a:extLst>
          </p:cNvPr>
          <p:cNvSpPr/>
          <p:nvPr/>
        </p:nvSpPr>
        <p:spPr>
          <a:xfrm>
            <a:off x="4546824" y="5679105"/>
            <a:ext cx="4572000" cy="923330"/>
          </a:xfrm>
          <a:prstGeom prst="rect">
            <a:avLst/>
          </a:prstGeom>
          <a:solidFill>
            <a:srgbClr val="002060"/>
          </a:solidFill>
        </p:spPr>
        <p:txBody>
          <a:bodyPr>
            <a:spAutoFit/>
          </a:bodyPr>
          <a:lstStyle/>
          <a:p>
            <a:r>
              <a:rPr lang="zh-CN" altLang="en-US" b="1" dirty="0">
                <a:solidFill>
                  <a:schemeClr val="bg1"/>
                </a:solidFill>
                <a:latin typeface="KaiTi" panose="02010609060101010101" pitchFamily="49" charset="-122"/>
                <a:ea typeface="KaiTi" panose="02010609060101010101" pitchFamily="49" charset="-122"/>
              </a:rPr>
              <a:t>提出一种基于模板的</a:t>
            </a:r>
            <a:r>
              <a:rPr lang="en-US" altLang="zh-CN" b="1" dirty="0">
                <a:solidFill>
                  <a:schemeClr val="bg1"/>
                </a:solidFill>
                <a:latin typeface="Adobe 黑体 Std R" panose="020B0400000000000000" pitchFamily="34" charset="-122"/>
                <a:ea typeface="Adobe 黑体 Std R" panose="020B0400000000000000" pitchFamily="34" charset="-122"/>
              </a:rPr>
              <a:t>NER</a:t>
            </a:r>
            <a:r>
              <a:rPr lang="zh-CN" altLang="en-US" b="1" dirty="0">
                <a:solidFill>
                  <a:schemeClr val="bg1"/>
                </a:solidFill>
                <a:latin typeface="KaiTi" panose="02010609060101010101" pitchFamily="49" charset="-122"/>
                <a:ea typeface="KaiTi" panose="02010609060101010101" pitchFamily="49" charset="-122"/>
              </a:rPr>
              <a:t>方法</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将</a:t>
            </a:r>
            <a:r>
              <a:rPr lang="en-US" altLang="zh-CN" b="1" dirty="0">
                <a:solidFill>
                  <a:schemeClr val="bg1"/>
                </a:solidFill>
                <a:latin typeface="Adobe 黑体 Std R" panose="020B0400000000000000" pitchFamily="34" charset="-122"/>
                <a:ea typeface="Adobe 黑体 Std R" panose="020B0400000000000000" pitchFamily="34" charset="-122"/>
              </a:rPr>
              <a:t>NER</a:t>
            </a:r>
            <a:r>
              <a:rPr lang="zh-CN" altLang="en-US" b="1" dirty="0">
                <a:solidFill>
                  <a:schemeClr val="bg1"/>
                </a:solidFill>
                <a:latin typeface="KaiTi" panose="02010609060101010101" pitchFamily="49" charset="-122"/>
                <a:ea typeface="KaiTi" panose="02010609060101010101" pitchFamily="49" charset="-122"/>
              </a:rPr>
              <a:t>任务视为一个在</a:t>
            </a:r>
            <a:r>
              <a:rPr lang="en-US" altLang="zh-CN" b="1" dirty="0">
                <a:solidFill>
                  <a:schemeClr val="bg1"/>
                </a:solidFill>
                <a:latin typeface="Adobe 黑体 Std R" panose="020B0400000000000000" pitchFamily="34" charset="-122"/>
                <a:ea typeface="Adobe 黑体 Std R" panose="020B0400000000000000" pitchFamily="34" charset="-122"/>
              </a:rPr>
              <a:t>seq2seq</a:t>
            </a:r>
            <a:r>
              <a:rPr lang="zh-CN" altLang="en-US" b="1" dirty="0">
                <a:solidFill>
                  <a:schemeClr val="bg1"/>
                </a:solidFill>
                <a:latin typeface="KaiTi" panose="02010609060101010101" pitchFamily="49" charset="-122"/>
                <a:ea typeface="KaiTi" panose="02010609060101010101" pitchFamily="49" charset="-122"/>
              </a:rPr>
              <a:t>框架下的语言模型排名问题。</a:t>
            </a:r>
          </a:p>
        </p:txBody>
      </p:sp>
    </p:spTree>
    <p:extLst>
      <p:ext uri="{BB962C8B-B14F-4D97-AF65-F5344CB8AC3E}">
        <p14:creationId xmlns:p14="http://schemas.microsoft.com/office/powerpoint/2010/main" val="426890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模型层面</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12</a:t>
            </a:fld>
            <a:r>
              <a:rPr lang="en-US" altLang="zh-CN" dirty="0"/>
              <a:t>/7</a:t>
            </a:r>
            <a:endParaRPr lang="zh-CN" altLang="en-US" dirty="0"/>
          </a:p>
        </p:txBody>
      </p:sp>
      <p:sp>
        <p:nvSpPr>
          <p:cNvPr id="7" name="矩形 6">
            <a:extLst>
              <a:ext uri="{FF2B5EF4-FFF2-40B4-BE49-F238E27FC236}">
                <a16:creationId xmlns:a16="http://schemas.microsoft.com/office/drawing/2014/main" id="{FF407290-F4DB-46B4-B7DC-775093C21895}"/>
              </a:ext>
            </a:extLst>
          </p:cNvPr>
          <p:cNvSpPr/>
          <p:nvPr/>
        </p:nvSpPr>
        <p:spPr>
          <a:xfrm>
            <a:off x="173052" y="850434"/>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err="1">
                <a:solidFill>
                  <a:schemeClr val="tx1"/>
                </a:solidFill>
              </a:rPr>
              <a:t>LightNER</a:t>
            </a:r>
            <a:r>
              <a:rPr lang="en-US" altLang="zh-CN" sz="2000" dirty="0">
                <a:solidFill>
                  <a:schemeClr val="tx1"/>
                </a:solidFill>
              </a:rPr>
              <a:t>: A Lightweight Generative Framework with </a:t>
            </a:r>
            <a:r>
              <a:rPr lang="en-US" altLang="zh-CN" sz="2000" dirty="0">
                <a:solidFill>
                  <a:srgbClr val="FF0000"/>
                </a:solidFill>
              </a:rPr>
              <a:t>Prompt-guided Attention </a:t>
            </a:r>
            <a:r>
              <a:rPr lang="en-US" altLang="zh-CN" sz="2000" dirty="0">
                <a:solidFill>
                  <a:schemeClr val="tx1"/>
                </a:solidFill>
              </a:rPr>
              <a:t>for Low-resource NER". AAAI-2022</a:t>
            </a:r>
          </a:p>
        </p:txBody>
      </p:sp>
      <p:pic>
        <p:nvPicPr>
          <p:cNvPr id="2" name="图片 1">
            <a:extLst>
              <a:ext uri="{FF2B5EF4-FFF2-40B4-BE49-F238E27FC236}">
                <a16:creationId xmlns:a16="http://schemas.microsoft.com/office/drawing/2014/main" id="{ED8B84C4-17DD-4FF7-8A44-F31BF650DDE0}"/>
              </a:ext>
            </a:extLst>
          </p:cNvPr>
          <p:cNvPicPr>
            <a:picLocks noChangeAspect="1"/>
          </p:cNvPicPr>
          <p:nvPr/>
        </p:nvPicPr>
        <p:blipFill>
          <a:blip r:embed="rId3"/>
          <a:stretch>
            <a:fillRect/>
          </a:stretch>
        </p:blipFill>
        <p:spPr>
          <a:xfrm>
            <a:off x="4572000" y="1530194"/>
            <a:ext cx="4572000" cy="3037924"/>
          </a:xfrm>
          <a:prstGeom prst="rect">
            <a:avLst/>
          </a:prstGeom>
        </p:spPr>
      </p:pic>
      <p:sp>
        <p:nvSpPr>
          <p:cNvPr id="8" name="矩形 7">
            <a:extLst>
              <a:ext uri="{FF2B5EF4-FFF2-40B4-BE49-F238E27FC236}">
                <a16:creationId xmlns:a16="http://schemas.microsoft.com/office/drawing/2014/main" id="{8BAA2A30-C846-4BBE-8290-76B27E7D5690}"/>
              </a:ext>
            </a:extLst>
          </p:cNvPr>
          <p:cNvSpPr/>
          <p:nvPr/>
        </p:nvSpPr>
        <p:spPr>
          <a:xfrm>
            <a:off x="245372" y="1674674"/>
            <a:ext cx="4161035" cy="2031325"/>
          </a:xfrm>
          <a:prstGeom prst="rect">
            <a:avLst/>
          </a:prstGeom>
          <a:solidFill>
            <a:schemeClr val="accent4">
              <a:lumMod val="40000"/>
              <a:lumOff val="60000"/>
            </a:schemeClr>
          </a:solidFill>
          <a:ln>
            <a:solidFill>
              <a:schemeClr val="tx1"/>
            </a:solidFill>
            <a:prstDash val="dash"/>
          </a:ln>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en-US" altLang="zh-CN" b="1" i="1" dirty="0">
                <a:solidFill>
                  <a:srgbClr val="FF0000"/>
                </a:solidFill>
                <a:latin typeface="Times New Roman" panose="02020603050405020304" pitchFamily="18" charset="0"/>
                <a:cs typeface="Times New Roman" panose="02020603050405020304" pitchFamily="18" charset="0"/>
              </a:rPr>
              <a:t>Template-Based Named Entity Recognition Using BART</a:t>
            </a:r>
            <a:r>
              <a:rPr lang="en-US" altLang="zh-CN" dirty="0">
                <a:latin typeface="Times New Roman" panose="02020603050405020304" pitchFamily="18" charset="0"/>
                <a:cs typeface="Times New Roman" panose="02020603050405020304" pitchFamily="18" charset="0"/>
              </a:rPr>
              <a:t>”</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是第一个针对少样本</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NER</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提出的基于</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BART</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构建模板的方法。但是存在</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2</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点不足</a:t>
            </a:r>
            <a:r>
              <a:rPr lang="zh-CN" altLang="en-US"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a:t>
            </a:r>
            <a:r>
              <a:rPr lang="en-US" altLang="zh-CN"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1</a:t>
            </a:r>
            <a:r>
              <a:rPr lang="zh-CN" altLang="en-US"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a:t>
            </a:r>
            <a:r>
              <a:rPr lang="zh-CN" altLang="en-US" b="1" u="sng"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手工构建的模板</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比较敏感；</a:t>
            </a:r>
            <a:r>
              <a:rPr lang="zh-CN" altLang="en-US"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a:t>
            </a:r>
            <a:r>
              <a:rPr lang="en-US" altLang="zh-CN"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2</a:t>
            </a:r>
            <a:r>
              <a:rPr lang="zh-CN" altLang="en-US"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a:t>
            </a:r>
            <a:r>
              <a:rPr lang="zh-CN" altLang="en-US" b="1" u="sng"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计算复杂度高</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。需要枚举</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sym typeface="Wingdings" panose="05000000000000000000" pitchFamily="2" charset="2"/>
              </a:rPr>
              <a:t>n-gram</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去填充构建的</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sym typeface="Wingdings" panose="05000000000000000000" pitchFamily="2" charset="2"/>
              </a:rPr>
              <a:t>m</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个模板。</a:t>
            </a:r>
            <a:endPar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1A19D2AA-1803-4AEA-8F8A-D7744B42914C}"/>
              </a:ext>
            </a:extLst>
          </p:cNvPr>
          <p:cNvSpPr/>
          <p:nvPr/>
        </p:nvSpPr>
        <p:spPr>
          <a:xfrm>
            <a:off x="173052" y="4848109"/>
            <a:ext cx="8364515" cy="1754326"/>
          </a:xfrm>
          <a:prstGeom prst="rect">
            <a:avLst/>
          </a:prstGeom>
        </p:spPr>
        <p:txBody>
          <a:bodyPr wrap="square">
            <a:spAutoFit/>
          </a:bodyPr>
          <a:lstStyle/>
          <a:p>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因此针对上面</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2</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个不足提出了本文的</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idea</a:t>
            </a:r>
            <a:r>
              <a:rPr lang="zh-CN" altLang="en-US"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做出改进）。具体而言改进如下：</a:t>
            </a:r>
            <a:endPar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endParaRPr>
          </a:p>
          <a:p>
            <a:r>
              <a:rPr lang="zh-CN" altLang="en-US"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1</a:t>
            </a:r>
            <a:r>
              <a:rPr lang="zh-CN" altLang="en-US"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也是基于</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BART</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的</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seq2seq</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模型。这点不算改进，但是是优点（相对于</a:t>
            </a:r>
            <a:r>
              <a:rPr lang="en-US" altLang="zh-CN" dirty="0">
                <a:solidFill>
                  <a:srgbClr val="24292F"/>
                </a:solidFill>
                <a:latin typeface="Times New Roman" panose="02020603050405020304" pitchFamily="18" charset="0"/>
                <a:ea typeface="Adobe 黑体 Std R" panose="020B0400000000000000" pitchFamily="34" charset="-122"/>
                <a:cs typeface="Times New Roman" panose="02020603050405020304" pitchFamily="18" charset="0"/>
              </a:rPr>
              <a:t>BERT-LC</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）可以解决不可见类的问题，不用重新构建特定的分类器；</a:t>
            </a:r>
            <a:endPar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endParaRPr>
          </a:p>
          <a:p>
            <a:r>
              <a:rPr lang="zh-CN" altLang="en-US"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2</a:t>
            </a:r>
            <a:r>
              <a:rPr lang="zh-CN" altLang="en-US"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b="1" u="sng"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连续的提示表征向量</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可以学习，而不是手工构建的模板；</a:t>
            </a:r>
            <a:endPar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endParaRPr>
          </a:p>
          <a:p>
            <a:r>
              <a:rPr lang="zh-CN" altLang="en-US"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3</a:t>
            </a:r>
            <a:r>
              <a:rPr lang="zh-CN" altLang="en-US" b="1"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轻量级</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（计算复杂度低），不更新预训练语言模型的参数，</a:t>
            </a:r>
            <a:r>
              <a:rPr lang="zh-CN" altLang="en-US" b="1" u="sng"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只更新连续提示向量和答案空间的权重</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rPr>
              <a:t>。</a:t>
            </a:r>
          </a:p>
        </p:txBody>
      </p:sp>
      <p:sp>
        <p:nvSpPr>
          <p:cNvPr id="6" name="箭头: 下 5">
            <a:extLst>
              <a:ext uri="{FF2B5EF4-FFF2-40B4-BE49-F238E27FC236}">
                <a16:creationId xmlns:a16="http://schemas.microsoft.com/office/drawing/2014/main" id="{8564342E-8830-41CA-B69F-3FB036253614}"/>
              </a:ext>
            </a:extLst>
          </p:cNvPr>
          <p:cNvSpPr/>
          <p:nvPr/>
        </p:nvSpPr>
        <p:spPr>
          <a:xfrm>
            <a:off x="2162175" y="3600450"/>
            <a:ext cx="36195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030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947732-1932-45D5-8317-14DEFF146373}"/>
              </a:ext>
            </a:extLst>
          </p:cNvPr>
          <p:cNvPicPr>
            <a:picLocks noChangeAspect="1"/>
          </p:cNvPicPr>
          <p:nvPr/>
        </p:nvPicPr>
        <p:blipFill>
          <a:blip r:embed="rId3"/>
          <a:stretch>
            <a:fillRect/>
          </a:stretch>
        </p:blipFill>
        <p:spPr>
          <a:xfrm>
            <a:off x="4572000" y="1603836"/>
            <a:ext cx="4572000" cy="4713039"/>
          </a:xfrm>
          <a:prstGeom prst="rect">
            <a:avLst/>
          </a:prstGeom>
        </p:spPr>
      </p:pic>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模型层面</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13</a:t>
            </a:fld>
            <a:r>
              <a:rPr lang="en-US" altLang="zh-CN" dirty="0"/>
              <a:t>/7</a:t>
            </a:r>
            <a:endParaRPr lang="zh-CN" altLang="en-US" dirty="0"/>
          </a:p>
        </p:txBody>
      </p:sp>
      <p:sp>
        <p:nvSpPr>
          <p:cNvPr id="7" name="矩形 6">
            <a:extLst>
              <a:ext uri="{FF2B5EF4-FFF2-40B4-BE49-F238E27FC236}">
                <a16:creationId xmlns:a16="http://schemas.microsoft.com/office/drawing/2014/main" id="{FF407290-F4DB-46B4-B7DC-775093C21895}"/>
              </a:ext>
            </a:extLst>
          </p:cNvPr>
          <p:cNvSpPr/>
          <p:nvPr/>
        </p:nvSpPr>
        <p:spPr>
          <a:xfrm>
            <a:off x="173052" y="850434"/>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err="1">
                <a:solidFill>
                  <a:schemeClr val="tx1"/>
                </a:solidFill>
              </a:rPr>
              <a:t>InstructionNER</a:t>
            </a:r>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A multi-task </a:t>
            </a:r>
            <a:r>
              <a:rPr lang="en-US" altLang="zh-CN" sz="2000" dirty="0">
                <a:solidFill>
                  <a:srgbClr val="FF0000"/>
                </a:solidFill>
              </a:rPr>
              <a:t>instruction-based</a:t>
            </a:r>
            <a:r>
              <a:rPr lang="en-US" altLang="zh-CN" sz="2000" dirty="0">
                <a:solidFill>
                  <a:schemeClr val="tx1"/>
                </a:solidFill>
              </a:rPr>
              <a:t> generative framework for few-shot NER". Arxiv-2022</a:t>
            </a:r>
          </a:p>
        </p:txBody>
      </p:sp>
      <p:sp>
        <p:nvSpPr>
          <p:cNvPr id="8" name="文本框 7">
            <a:extLst>
              <a:ext uri="{FF2B5EF4-FFF2-40B4-BE49-F238E27FC236}">
                <a16:creationId xmlns:a16="http://schemas.microsoft.com/office/drawing/2014/main" id="{D07A94BF-8303-43CC-A052-C739EF800986}"/>
              </a:ext>
            </a:extLst>
          </p:cNvPr>
          <p:cNvSpPr txBox="1"/>
          <p:nvPr/>
        </p:nvSpPr>
        <p:spPr bwMode="auto">
          <a:xfrm>
            <a:off x="173052" y="3734257"/>
            <a:ext cx="4233287" cy="2862322"/>
          </a:xfrm>
          <a:prstGeom prst="rect">
            <a:avLst/>
          </a:prstGeom>
          <a:noFill/>
        </p:spPr>
        <p:txBody>
          <a:bodyPr wrap="square">
            <a:spAutoFit/>
          </a:bodyPr>
          <a:lstStyle/>
          <a:p>
            <a:pPr marL="285750" indent="-285750" eaLnBrk="1" fontAlgn="auto" hangingPunct="1">
              <a:spcBef>
                <a:spcPts val="0"/>
              </a:spcBef>
              <a:spcAft>
                <a:spcPts val="0"/>
              </a:spcAft>
              <a:buFont typeface="Wingdings" panose="05000000000000000000" pitchFamily="2" charset="2"/>
              <a:buChar char="p"/>
              <a:defRPr/>
            </a:pPr>
            <a:r>
              <a:rPr lang="en-US" altLang="zh-CN" dirty="0">
                <a:solidFill>
                  <a:srgbClr val="1557AE"/>
                </a:solidFill>
                <a:latin typeface="微软雅黑" panose="020B0503020204020204" pitchFamily="34" charset="-122"/>
                <a:ea typeface="微软雅黑" panose="020B0503020204020204" pitchFamily="34" charset="-122"/>
              </a:rPr>
              <a:t>Template-Based(</a:t>
            </a:r>
            <a:r>
              <a:rPr lang="zh-CN" altLang="en-US" dirty="0">
                <a:solidFill>
                  <a:srgbClr val="1557AE"/>
                </a:solidFill>
                <a:latin typeface="微软雅黑" panose="020B0503020204020204" pitchFamily="34" charset="-122"/>
                <a:ea typeface="微软雅黑" panose="020B0503020204020204" pitchFamily="34" charset="-122"/>
              </a:rPr>
              <a:t>论文</a:t>
            </a:r>
            <a:r>
              <a:rPr lang="en-US" altLang="zh-CN" dirty="0">
                <a:solidFill>
                  <a:srgbClr val="1557AE"/>
                </a:solidFill>
                <a:latin typeface="微软雅黑" panose="020B0503020204020204" pitchFamily="34" charset="-122"/>
                <a:ea typeface="微软雅黑" panose="020B0503020204020204" pitchFamily="34" charset="-122"/>
              </a:rPr>
              <a:t>1)</a:t>
            </a:r>
            <a:endParaRPr lang="en-US" altLang="zh-CN" baseline="30000" dirty="0">
              <a:solidFill>
                <a:srgbClr val="1557AE"/>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defRPr/>
            </a:pPr>
            <a:r>
              <a:rPr lang="zh-CN" altLang="en-US" sz="1600" dirty="0">
                <a:solidFill>
                  <a:srgbClr val="C00000"/>
                </a:solidFill>
                <a:latin typeface="微软雅黑" panose="020B0503020204020204" pitchFamily="34" charset="-122"/>
                <a:ea typeface="微软雅黑" panose="020B0503020204020204" pitchFamily="34" charset="-122"/>
              </a:rPr>
              <a:t>缺点：</a:t>
            </a:r>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NER</a:t>
            </a:r>
            <a:r>
              <a:rPr lang="zh-CN" altLang="en-US" sz="1600" dirty="0">
                <a:latin typeface="微软雅黑" panose="020B0503020204020204" pitchFamily="34" charset="-122"/>
                <a:ea typeface="微软雅黑" panose="020B0503020204020204" pitchFamily="34" charset="-122"/>
              </a:rPr>
              <a:t>问题转换为完形填空的形式。虽然由于引入了提示，该方法在少样本场景中的性能优于传统的序列标记基线，</a:t>
            </a:r>
            <a:r>
              <a:rPr lang="zh-CN" altLang="en-US" sz="1600" dirty="0">
                <a:solidFill>
                  <a:srgbClr val="C00000"/>
                </a:solidFill>
                <a:latin typeface="微软雅黑" panose="020B0503020204020204" pitchFamily="34" charset="-122"/>
                <a:ea typeface="微软雅黑" panose="020B0503020204020204" pitchFamily="34" charset="-122"/>
              </a:rPr>
              <a:t>但它需要枚举所有跨候选序列，这既不美观又耗时。</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p"/>
              <a:defRPr/>
            </a:pPr>
            <a:r>
              <a:rPr lang="en-US" altLang="zh-CN" dirty="0" err="1">
                <a:solidFill>
                  <a:srgbClr val="1557AE"/>
                </a:solidFill>
                <a:latin typeface="微软雅黑" panose="020B0503020204020204" pitchFamily="34" charset="-122"/>
                <a:ea typeface="微软雅黑" panose="020B0503020204020204" pitchFamily="34" charset="-122"/>
              </a:rPr>
              <a:t>LightNER</a:t>
            </a:r>
            <a:r>
              <a:rPr lang="zh-CN" altLang="en-US" dirty="0">
                <a:solidFill>
                  <a:srgbClr val="1557AE"/>
                </a:solidFill>
                <a:latin typeface="微软雅黑" panose="020B0503020204020204" pitchFamily="34" charset="-122"/>
                <a:ea typeface="微软雅黑" panose="020B0503020204020204" pitchFamily="34" charset="-122"/>
              </a:rPr>
              <a:t>算法</a:t>
            </a:r>
          </a:p>
          <a:p>
            <a:pPr marL="742950" lvl="1" indent="-285750">
              <a:buFont typeface="Wingdings" panose="05000000000000000000" pitchFamily="2" charset="2"/>
              <a:buChar char="Ø"/>
              <a:defRPr/>
            </a:pPr>
            <a:r>
              <a:rPr lang="zh-CN" altLang="en-US" sz="1600" dirty="0">
                <a:solidFill>
                  <a:srgbClr val="C00000"/>
                </a:solidFill>
                <a:latin typeface="微软雅黑" panose="020B0503020204020204" pitchFamily="34" charset="-122"/>
                <a:ea typeface="微软雅黑" panose="020B0503020204020204" pitchFamily="34" charset="-122"/>
              </a:rPr>
              <a:t>对</a:t>
            </a:r>
            <a:r>
              <a:rPr lang="en-US" altLang="zh-CN" sz="1600" dirty="0">
                <a:solidFill>
                  <a:srgbClr val="C00000"/>
                </a:solidFill>
                <a:latin typeface="微软雅黑" panose="020B0503020204020204" pitchFamily="34" charset="-122"/>
                <a:ea typeface="微软雅黑" panose="020B0503020204020204" pitchFamily="34" charset="-122"/>
              </a:rPr>
              <a:t>BART-NER</a:t>
            </a:r>
            <a:r>
              <a:rPr lang="zh-CN" altLang="en-US" sz="1600" dirty="0">
                <a:solidFill>
                  <a:srgbClr val="C00000"/>
                </a:solidFill>
                <a:latin typeface="微软雅黑" panose="020B0503020204020204" pitchFamily="34" charset="-122"/>
                <a:ea typeface="微软雅黑" panose="020B0503020204020204" pitchFamily="34" charset="-122"/>
              </a:rPr>
              <a:t>的注意机制进行了快速调整，并在低资源场景中取得了有希望的改进（将额外参数作为软提示引入注意层）。</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79F21D-0BBE-4900-9409-EEED54C3C4E3}"/>
              </a:ext>
            </a:extLst>
          </p:cNvPr>
          <p:cNvSpPr/>
          <p:nvPr/>
        </p:nvSpPr>
        <p:spPr>
          <a:xfrm>
            <a:off x="401207" y="1649396"/>
            <a:ext cx="4170793" cy="2031325"/>
          </a:xfrm>
          <a:prstGeom prst="rect">
            <a:avLst/>
          </a:prstGeom>
          <a:solidFill>
            <a:schemeClr val="accent5">
              <a:lumMod val="40000"/>
              <a:lumOff val="60000"/>
            </a:schemeClr>
          </a:solidFill>
          <a:ln>
            <a:solidFill>
              <a:schemeClr val="tx1"/>
            </a:solidFill>
            <a:prstDash val="dashDot"/>
          </a:ln>
        </p:spPr>
        <p:txBody>
          <a:bodyPr wrap="square">
            <a:spAutoFit/>
          </a:bodyPr>
          <a:lstStyle/>
          <a:p>
            <a:r>
              <a:rPr lang="zh-CN" altLang="en-US" b="1" dirty="0">
                <a:solidFill>
                  <a:srgbClr val="FF0000"/>
                </a:solidFill>
                <a:latin typeface="华文楷体" panose="02010600040101010101" charset="-122"/>
                <a:ea typeface="华文楷体" panose="02010600040101010101" charset="-122"/>
                <a:sym typeface="+mn-ea"/>
              </a:rPr>
              <a:t>提出问题假设</a:t>
            </a:r>
            <a:r>
              <a:rPr lang="zh-CN" altLang="en-US" b="1" dirty="0">
                <a:latin typeface="华文楷体" panose="02010600040101010101" charset="-122"/>
                <a:ea typeface="华文楷体" panose="02010600040101010101" charset="-122"/>
                <a:sym typeface="+mn-ea"/>
              </a:rPr>
              <a:t>：如果我们用启发式提示丰富生成性</a:t>
            </a:r>
            <a:r>
              <a:rPr lang="en-US" altLang="zh-CN" b="1" dirty="0">
                <a:latin typeface="华文楷体" panose="02010600040101010101" charset="-122"/>
                <a:ea typeface="华文楷体" panose="02010600040101010101" charset="-122"/>
                <a:sym typeface="+mn-ea"/>
              </a:rPr>
              <a:t>PLM</a:t>
            </a:r>
            <a:r>
              <a:rPr lang="zh-CN" altLang="en-US" b="1" dirty="0">
                <a:latin typeface="华文楷体" panose="02010600040101010101" charset="-122"/>
                <a:ea typeface="华文楷体" panose="02010600040101010101" charset="-122"/>
                <a:sym typeface="+mn-ea"/>
              </a:rPr>
              <a:t>的源语句，这能更好地激发在预训练阶段学习的语义知识并完成低资源的</a:t>
            </a:r>
            <a:r>
              <a:rPr lang="en-US" altLang="zh-CN" b="1" dirty="0">
                <a:latin typeface="华文楷体" panose="02010600040101010101" charset="-122"/>
                <a:ea typeface="华文楷体" panose="02010600040101010101" charset="-122"/>
                <a:sym typeface="+mn-ea"/>
              </a:rPr>
              <a:t>NER</a:t>
            </a:r>
            <a:r>
              <a:rPr lang="zh-CN" altLang="en-US" b="1" dirty="0">
                <a:latin typeface="华文楷体" panose="02010600040101010101" charset="-122"/>
                <a:ea typeface="华文楷体" panose="02010600040101010101" charset="-122"/>
                <a:sym typeface="+mn-ea"/>
              </a:rPr>
              <a:t>任务吗？。</a:t>
            </a:r>
            <a:endParaRPr lang="en-US" altLang="zh-CN" b="1" dirty="0">
              <a:latin typeface="华文楷体" panose="02010600040101010101" charset="-122"/>
              <a:ea typeface="华文楷体" panose="02010600040101010101" charset="-122"/>
              <a:sym typeface="+mn-ea"/>
            </a:endParaRPr>
          </a:p>
          <a:p>
            <a:r>
              <a:rPr lang="zh-CN" altLang="en-US" b="1" dirty="0">
                <a:solidFill>
                  <a:srgbClr val="FF0000"/>
                </a:solidFill>
                <a:latin typeface="华文楷体" panose="02010600040101010101" charset="-122"/>
                <a:ea typeface="华文楷体" panose="02010600040101010101" charset="-122"/>
              </a:rPr>
              <a:t>作者认为</a:t>
            </a:r>
            <a:r>
              <a:rPr lang="zh-CN" altLang="en-US" b="1" dirty="0">
                <a:latin typeface="华文楷体" panose="02010600040101010101" charset="-122"/>
                <a:ea typeface="华文楷体" panose="02010600040101010101" charset="-122"/>
              </a:rPr>
              <a:t>：无限制的解码将激发</a:t>
            </a:r>
            <a:r>
              <a:rPr lang="en-US" altLang="zh-CN" b="1" dirty="0">
                <a:latin typeface="华文楷体" panose="02010600040101010101" charset="-122"/>
                <a:ea typeface="华文楷体" panose="02010600040101010101" charset="-122"/>
              </a:rPr>
              <a:t>PLM</a:t>
            </a:r>
            <a:r>
              <a:rPr lang="zh-CN" altLang="en-US" b="1" dirty="0">
                <a:latin typeface="华文楷体" panose="02010600040101010101" charset="-122"/>
                <a:ea typeface="华文楷体" panose="02010600040101010101" charset="-122"/>
              </a:rPr>
              <a:t>的潜在知识，从而在更大程度上完成实体提取和识别任务。</a:t>
            </a:r>
            <a:endParaRPr lang="en-US" altLang="zh-CN" b="1" dirty="0">
              <a:latin typeface="华文楷体" panose="02010600040101010101" charset="-122"/>
              <a:ea typeface="华文楷体" panose="02010600040101010101" charset="-122"/>
              <a:sym typeface="+mn-ea"/>
            </a:endParaRPr>
          </a:p>
        </p:txBody>
      </p:sp>
    </p:spTree>
    <p:extLst>
      <p:ext uri="{BB962C8B-B14F-4D97-AF65-F5344CB8AC3E}">
        <p14:creationId xmlns:p14="http://schemas.microsoft.com/office/powerpoint/2010/main" val="85073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模型层面</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14</a:t>
            </a:fld>
            <a:r>
              <a:rPr lang="en-US" altLang="zh-CN" dirty="0"/>
              <a:t>/7</a:t>
            </a:r>
            <a:endParaRPr lang="zh-CN" altLang="en-US" dirty="0"/>
          </a:p>
        </p:txBody>
      </p:sp>
      <p:sp>
        <p:nvSpPr>
          <p:cNvPr id="7" name="矩形 6">
            <a:extLst>
              <a:ext uri="{FF2B5EF4-FFF2-40B4-BE49-F238E27FC236}">
                <a16:creationId xmlns:a16="http://schemas.microsoft.com/office/drawing/2014/main" id="{FF407290-F4DB-46B4-B7DC-775093C21895}"/>
              </a:ext>
            </a:extLst>
          </p:cNvPr>
          <p:cNvSpPr/>
          <p:nvPr/>
        </p:nvSpPr>
        <p:spPr>
          <a:xfrm>
            <a:off x="173052" y="850434"/>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err="1">
                <a:solidFill>
                  <a:schemeClr val="tx1"/>
                </a:solidFill>
              </a:rPr>
              <a:t>InstructionNER</a:t>
            </a:r>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A multi-task </a:t>
            </a:r>
            <a:r>
              <a:rPr lang="en-US" altLang="zh-CN" sz="2000" dirty="0">
                <a:solidFill>
                  <a:srgbClr val="FF0000"/>
                </a:solidFill>
              </a:rPr>
              <a:t>instruction-based</a:t>
            </a:r>
            <a:r>
              <a:rPr lang="en-US" altLang="zh-CN" sz="2000" dirty="0">
                <a:solidFill>
                  <a:schemeClr val="tx1"/>
                </a:solidFill>
              </a:rPr>
              <a:t> generative framework for few-shot NER". Arxiv-2022</a:t>
            </a:r>
          </a:p>
        </p:txBody>
      </p:sp>
      <p:sp>
        <p:nvSpPr>
          <p:cNvPr id="9" name="矩形 8">
            <a:extLst>
              <a:ext uri="{FF2B5EF4-FFF2-40B4-BE49-F238E27FC236}">
                <a16:creationId xmlns:a16="http://schemas.microsoft.com/office/drawing/2014/main" id="{8979F21D-0BBE-4900-9409-EEED54C3C4E3}"/>
              </a:ext>
            </a:extLst>
          </p:cNvPr>
          <p:cNvSpPr/>
          <p:nvPr/>
        </p:nvSpPr>
        <p:spPr>
          <a:xfrm>
            <a:off x="583260" y="1566742"/>
            <a:ext cx="7977480" cy="646331"/>
          </a:xfrm>
          <a:prstGeom prst="rect">
            <a:avLst/>
          </a:prstGeom>
          <a:solidFill>
            <a:schemeClr val="accent5">
              <a:lumMod val="40000"/>
              <a:lumOff val="60000"/>
            </a:schemeClr>
          </a:solidFill>
          <a:ln>
            <a:solidFill>
              <a:schemeClr val="tx1"/>
            </a:solidFill>
            <a:prstDash val="dashDot"/>
          </a:ln>
        </p:spPr>
        <p:txBody>
          <a:bodyPr wrap="square">
            <a:spAutoFit/>
          </a:bodyPr>
          <a:lstStyle/>
          <a:p>
            <a:r>
              <a:rPr lang="zh-CN" altLang="en-US" b="1" dirty="0">
                <a:solidFill>
                  <a:srgbClr val="FF0000"/>
                </a:solidFill>
                <a:latin typeface="华文楷体" panose="02010600040101010101" charset="-122"/>
                <a:ea typeface="华文楷体" panose="02010600040101010101" charset="-122"/>
                <a:sym typeface="+mn-ea"/>
              </a:rPr>
              <a:t>核心想法</a:t>
            </a:r>
            <a:r>
              <a:rPr lang="zh-CN" altLang="en-US" b="1" dirty="0">
                <a:latin typeface="华文楷体" panose="02010600040101010101" charset="-122"/>
                <a:ea typeface="华文楷体" panose="02010600040101010101" charset="-122"/>
                <a:sym typeface="+mn-ea"/>
              </a:rPr>
              <a:t>：我们在源语向中注入</a:t>
            </a:r>
            <a:r>
              <a:rPr lang="zh-CN" altLang="en-US" b="1" dirty="0">
                <a:solidFill>
                  <a:srgbClr val="FF0000"/>
                </a:solidFill>
                <a:latin typeface="华文楷体" panose="02010600040101010101" charset="-122"/>
                <a:ea typeface="华文楷体" panose="02010600040101010101" charset="-122"/>
                <a:sym typeface="+mn-ea"/>
              </a:rPr>
              <a:t>任务指令</a:t>
            </a:r>
            <a:r>
              <a:rPr lang="zh-CN" altLang="en-US" b="1" dirty="0">
                <a:latin typeface="华文楷体" panose="02010600040101010101" charset="-122"/>
                <a:ea typeface="华文楷体" panose="02010600040101010101" charset="-122"/>
                <a:sym typeface="+mn-ea"/>
              </a:rPr>
              <a:t>和</a:t>
            </a:r>
            <a:r>
              <a:rPr lang="zh-CN" altLang="en-US" b="1" dirty="0">
                <a:solidFill>
                  <a:srgbClr val="FF0000"/>
                </a:solidFill>
                <a:latin typeface="华文楷体" panose="02010600040101010101" charset="-122"/>
                <a:ea typeface="华文楷体" panose="02010600040101010101" charset="-122"/>
                <a:sym typeface="+mn-ea"/>
              </a:rPr>
              <a:t>答案选项</a:t>
            </a:r>
            <a:r>
              <a:rPr lang="en-US" altLang="zh-CN" b="1" dirty="0">
                <a:latin typeface="华文楷体" panose="02010600040101010101" charset="-122"/>
                <a:ea typeface="华文楷体" panose="02010600040101010101" charset="-122"/>
                <a:sym typeface="+mn-ea"/>
              </a:rPr>
              <a:t>, </a:t>
            </a:r>
            <a:r>
              <a:rPr lang="zh-CN" altLang="en-US" b="1" dirty="0">
                <a:latin typeface="华文楷体" panose="02010600040101010101" charset="-122"/>
                <a:ea typeface="华文楷体" panose="02010600040101010101" charset="-122"/>
                <a:sym typeface="+mn-ea"/>
              </a:rPr>
              <a:t>以在少样本设置中从预先训练的模型中激发更多 的自然语言知识</a:t>
            </a:r>
            <a:r>
              <a:rPr lang="zh-CN" altLang="en-US" b="1" dirty="0">
                <a:latin typeface="华文楷体" panose="02010600040101010101" charset="-122"/>
                <a:ea typeface="华文楷体" panose="02010600040101010101" charset="-122"/>
              </a:rPr>
              <a:t>。</a:t>
            </a:r>
            <a:endParaRPr lang="en-US" altLang="zh-CN" b="1" dirty="0">
              <a:latin typeface="华文楷体" panose="02010600040101010101" charset="-122"/>
              <a:ea typeface="华文楷体" panose="02010600040101010101" charset="-122"/>
              <a:sym typeface="+mn-ea"/>
            </a:endParaRPr>
          </a:p>
        </p:txBody>
      </p:sp>
      <p:pic>
        <p:nvPicPr>
          <p:cNvPr id="5" name="图片 4">
            <a:extLst>
              <a:ext uri="{FF2B5EF4-FFF2-40B4-BE49-F238E27FC236}">
                <a16:creationId xmlns:a16="http://schemas.microsoft.com/office/drawing/2014/main" id="{E8A30BE0-D895-4901-9D26-F0D2BC1EEB13}"/>
              </a:ext>
            </a:extLst>
          </p:cNvPr>
          <p:cNvPicPr>
            <a:picLocks noChangeAspect="1"/>
          </p:cNvPicPr>
          <p:nvPr/>
        </p:nvPicPr>
        <p:blipFill>
          <a:blip r:embed="rId3"/>
          <a:stretch>
            <a:fillRect/>
          </a:stretch>
        </p:blipFill>
        <p:spPr>
          <a:xfrm>
            <a:off x="6364" y="2213073"/>
            <a:ext cx="9144000" cy="4149687"/>
          </a:xfrm>
          <a:prstGeom prst="rect">
            <a:avLst/>
          </a:prstGeom>
        </p:spPr>
      </p:pic>
    </p:spTree>
    <p:extLst>
      <p:ext uri="{BB962C8B-B14F-4D97-AF65-F5344CB8AC3E}">
        <p14:creationId xmlns:p14="http://schemas.microsoft.com/office/powerpoint/2010/main" val="4057204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a:extLst>
              <a:ext uri="{FF2B5EF4-FFF2-40B4-BE49-F238E27FC236}">
                <a16:creationId xmlns:a16="http://schemas.microsoft.com/office/drawing/2014/main" id="{29540381-CE5B-4A27-9225-DC4F9446A55D}"/>
              </a:ext>
            </a:extLst>
          </p:cNvPr>
          <p:cNvSpPr>
            <a:spLocks noChangeArrowheads="1"/>
          </p:cNvSpPr>
          <p:nvPr/>
        </p:nvSpPr>
        <p:spPr bwMode="auto">
          <a:xfrm>
            <a:off x="568325" y="242888"/>
            <a:ext cx="2967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4000" b="1">
                <a:solidFill>
                  <a:srgbClr val="1557AE"/>
                </a:solidFill>
                <a:latin typeface="Tahoma" panose="020B0604030504040204" pitchFamily="34" charset="0"/>
                <a:sym typeface="华文隶书" panose="02010800040101010101" pitchFamily="2" charset="-122"/>
              </a:rPr>
              <a:t>Contents</a:t>
            </a:r>
            <a:endParaRPr lang="zh-CN" altLang="en-US" sz="4000" b="1">
              <a:solidFill>
                <a:srgbClr val="1557AE"/>
              </a:solidFill>
              <a:latin typeface="Tahoma" panose="020B0604030504040204" pitchFamily="34" charset="0"/>
            </a:endParaRPr>
          </a:p>
        </p:txBody>
      </p:sp>
      <p:grpSp>
        <p:nvGrpSpPr>
          <p:cNvPr id="11267" name="组合 1">
            <a:extLst>
              <a:ext uri="{FF2B5EF4-FFF2-40B4-BE49-F238E27FC236}">
                <a16:creationId xmlns:a16="http://schemas.microsoft.com/office/drawing/2014/main" id="{88D1EA4C-7321-442B-AE58-CE064E527522}"/>
              </a:ext>
            </a:extLst>
          </p:cNvPr>
          <p:cNvGrpSpPr>
            <a:grpSpLocks/>
          </p:cNvGrpSpPr>
          <p:nvPr/>
        </p:nvGrpSpPr>
        <p:grpSpPr bwMode="auto">
          <a:xfrm>
            <a:off x="571500" y="1574800"/>
            <a:ext cx="8188325" cy="609600"/>
            <a:chOff x="571501" y="1574800"/>
            <a:chExt cx="8189075" cy="609600"/>
          </a:xfrm>
        </p:grpSpPr>
        <p:sp>
          <p:nvSpPr>
            <p:cNvPr id="11277" name="单圆角矩形 3">
              <a:extLst>
                <a:ext uri="{FF2B5EF4-FFF2-40B4-BE49-F238E27FC236}">
                  <a16:creationId xmlns:a16="http://schemas.microsoft.com/office/drawing/2014/main" id="{F1DD473A-F47D-448E-9BA2-100983CDA7AB}"/>
                </a:ext>
              </a:extLst>
            </p:cNvPr>
            <p:cNvSpPr>
              <a:spLocks noChangeArrowheads="1"/>
            </p:cNvSpPr>
            <p:nvPr/>
          </p:nvSpPr>
          <p:spPr bwMode="auto">
            <a:xfrm flipH="1">
              <a:off x="571501" y="1574800"/>
              <a:ext cx="932905"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01</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8" name="矩形 4">
              <a:extLst>
                <a:ext uri="{FF2B5EF4-FFF2-40B4-BE49-F238E27FC236}">
                  <a16:creationId xmlns:a16="http://schemas.microsoft.com/office/drawing/2014/main" id="{CF4CF982-EF6C-44BB-A26E-C53EBBB28CBC}"/>
                </a:ext>
              </a:extLst>
            </p:cNvPr>
            <p:cNvSpPr>
              <a:spLocks noChangeArrowheads="1"/>
            </p:cNvSpPr>
            <p:nvPr/>
          </p:nvSpPr>
          <p:spPr bwMode="auto">
            <a:xfrm>
              <a:off x="1510009" y="1574800"/>
              <a:ext cx="7250567"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2400" b="1" dirty="0">
                  <a:solidFill>
                    <a:srgbClr val="FF0000"/>
                  </a:solidFill>
                  <a:latin typeface="Tahoma" panose="020B0604030504040204" pitchFamily="34" charset="0"/>
                  <a:ea typeface="微软雅黑" panose="020B0503020204020204" pitchFamily="34" charset="-122"/>
                  <a:cs typeface="Tahoma" panose="020B0604030504040204" pitchFamily="34" charset="0"/>
                </a:rPr>
                <a:t>  </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研究背景</a:t>
              </a:r>
            </a:p>
          </p:txBody>
        </p:sp>
      </p:grpSp>
      <p:grpSp>
        <p:nvGrpSpPr>
          <p:cNvPr id="11268" name="组合 4">
            <a:extLst>
              <a:ext uri="{FF2B5EF4-FFF2-40B4-BE49-F238E27FC236}">
                <a16:creationId xmlns:a16="http://schemas.microsoft.com/office/drawing/2014/main" id="{D69F958A-C8F7-46C1-B9E6-41DCEBF11BE6}"/>
              </a:ext>
            </a:extLst>
          </p:cNvPr>
          <p:cNvGrpSpPr>
            <a:grpSpLocks/>
          </p:cNvGrpSpPr>
          <p:nvPr/>
        </p:nvGrpSpPr>
        <p:grpSpPr bwMode="auto">
          <a:xfrm>
            <a:off x="568325" y="3652838"/>
            <a:ext cx="8201025" cy="609600"/>
            <a:chOff x="568326" y="3252788"/>
            <a:chExt cx="8201025" cy="609600"/>
          </a:xfrm>
        </p:grpSpPr>
        <p:sp>
          <p:nvSpPr>
            <p:cNvPr id="11275" name="单圆角矩形 3">
              <a:extLst>
                <a:ext uri="{FF2B5EF4-FFF2-40B4-BE49-F238E27FC236}">
                  <a16:creationId xmlns:a16="http://schemas.microsoft.com/office/drawing/2014/main" id="{BDBD9FB7-0E74-4CF6-93AE-C4BA6F45100D}"/>
                </a:ext>
              </a:extLst>
            </p:cNvPr>
            <p:cNvSpPr>
              <a:spLocks noChangeArrowheads="1"/>
            </p:cNvSpPr>
            <p:nvPr/>
          </p:nvSpPr>
          <p:spPr bwMode="auto">
            <a:xfrm flipH="1">
              <a:off x="568326" y="3252788"/>
              <a:ext cx="932904"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03</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6" name="矩形 4">
              <a:extLst>
                <a:ext uri="{FF2B5EF4-FFF2-40B4-BE49-F238E27FC236}">
                  <a16:creationId xmlns:a16="http://schemas.microsoft.com/office/drawing/2014/main" id="{4681CAF5-7175-44B6-837A-BCD8AC938CB4}"/>
                </a:ext>
              </a:extLst>
            </p:cNvPr>
            <p:cNvSpPr>
              <a:spLocks noChangeArrowheads="1"/>
            </p:cNvSpPr>
            <p:nvPr/>
          </p:nvSpPr>
          <p:spPr bwMode="auto">
            <a:xfrm>
              <a:off x="1501230" y="3252788"/>
              <a:ext cx="7268121"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现有研究</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模型层面</a:t>
              </a:r>
            </a:p>
          </p:txBody>
        </p:sp>
      </p:grpSp>
      <p:grpSp>
        <p:nvGrpSpPr>
          <p:cNvPr id="11269" name="组合 5">
            <a:extLst>
              <a:ext uri="{FF2B5EF4-FFF2-40B4-BE49-F238E27FC236}">
                <a16:creationId xmlns:a16="http://schemas.microsoft.com/office/drawing/2014/main" id="{C0B7724F-8F42-4392-81A4-34D78373C9E8}"/>
              </a:ext>
            </a:extLst>
          </p:cNvPr>
          <p:cNvGrpSpPr>
            <a:grpSpLocks/>
          </p:cNvGrpSpPr>
          <p:nvPr/>
        </p:nvGrpSpPr>
        <p:grpSpPr bwMode="auto">
          <a:xfrm>
            <a:off x="568325" y="4691063"/>
            <a:ext cx="8201025" cy="609600"/>
            <a:chOff x="568325" y="4090988"/>
            <a:chExt cx="8201026" cy="609600"/>
          </a:xfrm>
        </p:grpSpPr>
        <p:sp>
          <p:nvSpPr>
            <p:cNvPr id="11273" name="单圆角矩形 3">
              <a:extLst>
                <a:ext uri="{FF2B5EF4-FFF2-40B4-BE49-F238E27FC236}">
                  <a16:creationId xmlns:a16="http://schemas.microsoft.com/office/drawing/2014/main" id="{C09D010B-9CAC-44AB-8DA0-938B99B58434}"/>
                </a:ext>
              </a:extLst>
            </p:cNvPr>
            <p:cNvSpPr>
              <a:spLocks noChangeArrowheads="1"/>
            </p:cNvSpPr>
            <p:nvPr/>
          </p:nvSpPr>
          <p:spPr bwMode="auto">
            <a:xfrm flipH="1">
              <a:off x="568325" y="4090988"/>
              <a:ext cx="941681"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04</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4" name="矩形 4">
              <a:extLst>
                <a:ext uri="{FF2B5EF4-FFF2-40B4-BE49-F238E27FC236}">
                  <a16:creationId xmlns:a16="http://schemas.microsoft.com/office/drawing/2014/main" id="{81F7E85E-3EA2-4EDA-AEFA-2A39BDAAFED0}"/>
                </a:ext>
              </a:extLst>
            </p:cNvPr>
            <p:cNvSpPr>
              <a:spLocks noChangeArrowheads="1"/>
            </p:cNvSpPr>
            <p:nvPr/>
          </p:nvSpPr>
          <p:spPr bwMode="auto">
            <a:xfrm>
              <a:off x="1501231" y="4090988"/>
              <a:ext cx="7268120"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融合标签语义信息（</a:t>
              </a:r>
              <a:r>
                <a:rPr lang="en-US" altLang="zh-CN"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 Label Semantic </a:t>
              </a:r>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a:t>
              </a:r>
            </a:p>
          </p:txBody>
        </p:sp>
      </p:grpSp>
      <p:grpSp>
        <p:nvGrpSpPr>
          <p:cNvPr id="11270" name="组合 2">
            <a:extLst>
              <a:ext uri="{FF2B5EF4-FFF2-40B4-BE49-F238E27FC236}">
                <a16:creationId xmlns:a16="http://schemas.microsoft.com/office/drawing/2014/main" id="{89DC0A14-D1D3-4024-A22C-F95ACBCC883B}"/>
              </a:ext>
            </a:extLst>
          </p:cNvPr>
          <p:cNvGrpSpPr>
            <a:grpSpLocks/>
          </p:cNvGrpSpPr>
          <p:nvPr/>
        </p:nvGrpSpPr>
        <p:grpSpPr bwMode="auto">
          <a:xfrm>
            <a:off x="568325" y="2614613"/>
            <a:ext cx="8191500" cy="608012"/>
            <a:chOff x="568325" y="2414588"/>
            <a:chExt cx="8192251" cy="608012"/>
          </a:xfrm>
        </p:grpSpPr>
        <p:sp>
          <p:nvSpPr>
            <p:cNvPr id="11271" name="单圆角矩形 3">
              <a:extLst>
                <a:ext uri="{FF2B5EF4-FFF2-40B4-BE49-F238E27FC236}">
                  <a16:creationId xmlns:a16="http://schemas.microsoft.com/office/drawing/2014/main" id="{140D630A-5746-4052-BEA2-45737E044A7D}"/>
                </a:ext>
              </a:extLst>
            </p:cNvPr>
            <p:cNvSpPr>
              <a:spLocks noChangeArrowheads="1"/>
            </p:cNvSpPr>
            <p:nvPr/>
          </p:nvSpPr>
          <p:spPr bwMode="auto">
            <a:xfrm flipH="1">
              <a:off x="568325" y="2414588"/>
              <a:ext cx="941683" cy="608012"/>
            </a:xfrm>
            <a:custGeom>
              <a:avLst/>
              <a:gdLst>
                <a:gd name="T0" fmla="*/ 0 w 528877"/>
                <a:gd name="T1" fmla="*/ 0 h 495119"/>
                <a:gd name="T2" fmla="*/ 2147483646 w 528877"/>
                <a:gd name="T3" fmla="*/ 0 h 495119"/>
                <a:gd name="T4" fmla="*/ 2147483646 w 528877"/>
                <a:gd name="T5" fmla="*/ 97723321 h 495119"/>
                <a:gd name="T6" fmla="*/ 2147483646 w 528877"/>
                <a:gd name="T7" fmla="*/ 586335913 h 495119"/>
                <a:gd name="T8" fmla="*/ 0 w 528877"/>
                <a:gd name="T9" fmla="*/ 5863359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02</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2" name="矩形 4">
              <a:extLst>
                <a:ext uri="{FF2B5EF4-FFF2-40B4-BE49-F238E27FC236}">
                  <a16:creationId xmlns:a16="http://schemas.microsoft.com/office/drawing/2014/main" id="{1074F7EA-361D-47E3-BE54-5D0993CEC0ED}"/>
                </a:ext>
              </a:extLst>
            </p:cNvPr>
            <p:cNvSpPr>
              <a:spLocks noChangeArrowheads="1"/>
            </p:cNvSpPr>
            <p:nvPr/>
          </p:nvSpPr>
          <p:spPr bwMode="auto">
            <a:xfrm>
              <a:off x="1501230" y="2414588"/>
              <a:ext cx="7259346" cy="60801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现有研究</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数据层面</a:t>
              </a:r>
            </a:p>
          </p:txBody>
        </p:sp>
      </p:grpSp>
    </p:spTree>
    <p:extLst>
      <p:ext uri="{BB962C8B-B14F-4D97-AF65-F5344CB8AC3E}">
        <p14:creationId xmlns:p14="http://schemas.microsoft.com/office/powerpoint/2010/main" val="331243762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en-US" altLang="zh-CN"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Label Semantic</a:t>
            </a:r>
            <a:endPar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16</a:t>
            </a:fld>
            <a:r>
              <a:rPr lang="en-US" altLang="zh-CN" dirty="0"/>
              <a:t>/7</a:t>
            </a:r>
            <a:endParaRPr lang="zh-CN" altLang="en-US" dirty="0"/>
          </a:p>
        </p:txBody>
      </p:sp>
      <p:pic>
        <p:nvPicPr>
          <p:cNvPr id="8" name="图片 7">
            <a:extLst>
              <a:ext uri="{FF2B5EF4-FFF2-40B4-BE49-F238E27FC236}">
                <a16:creationId xmlns:a16="http://schemas.microsoft.com/office/drawing/2014/main" id="{6591A881-1253-4205-8EB6-8C456524C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114" y="1003852"/>
            <a:ext cx="6600341" cy="5337313"/>
          </a:xfrm>
          <a:prstGeom prst="rect">
            <a:avLst/>
          </a:prstGeom>
        </p:spPr>
      </p:pic>
    </p:spTree>
    <p:extLst>
      <p:ext uri="{BB962C8B-B14F-4D97-AF65-F5344CB8AC3E}">
        <p14:creationId xmlns:p14="http://schemas.microsoft.com/office/powerpoint/2010/main" val="417415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融合标签语义的文本分类</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17</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166687" y="893938"/>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“Importance of Semantic Representation: </a:t>
            </a:r>
            <a:r>
              <a:rPr lang="en-US" altLang="zh-CN" sz="2000" dirty="0" err="1">
                <a:solidFill>
                  <a:srgbClr val="FF0000"/>
                </a:solidFill>
              </a:rPr>
              <a:t>Dataless</a:t>
            </a:r>
            <a:r>
              <a:rPr lang="en-US" altLang="zh-CN" sz="2000" dirty="0">
                <a:solidFill>
                  <a:srgbClr val="FF0000"/>
                </a:solidFill>
              </a:rPr>
              <a:t> Classification</a:t>
            </a:r>
            <a:r>
              <a:rPr lang="en-US" altLang="zh-CN" sz="2000" dirty="0">
                <a:solidFill>
                  <a:schemeClr val="tx1"/>
                </a:solidFill>
              </a:rPr>
              <a:t>". AAAI-2008</a:t>
            </a:r>
          </a:p>
        </p:txBody>
      </p:sp>
      <p:sp>
        <p:nvSpPr>
          <p:cNvPr id="2" name="矩形 1">
            <a:extLst>
              <a:ext uri="{FF2B5EF4-FFF2-40B4-BE49-F238E27FC236}">
                <a16:creationId xmlns:a16="http://schemas.microsoft.com/office/drawing/2014/main" id="{9772AD35-C87E-4ADC-B2B2-395AADA01062}"/>
              </a:ext>
            </a:extLst>
          </p:cNvPr>
          <p:cNvSpPr/>
          <p:nvPr/>
        </p:nvSpPr>
        <p:spPr>
          <a:xfrm>
            <a:off x="398212" y="1951672"/>
            <a:ext cx="8347573" cy="1477328"/>
          </a:xfrm>
          <a:prstGeom prst="rect">
            <a:avLst/>
          </a:prstGeom>
        </p:spPr>
        <p:txBody>
          <a:bodyPr wrap="square">
            <a:spAutoFit/>
          </a:bodyPr>
          <a:lstStyle/>
          <a:p>
            <a:pPr marL="285750" indent="-285750">
              <a:buFont typeface="Wingdings" panose="05000000000000000000" pitchFamily="2" charset="2"/>
              <a:buChar char="Ø"/>
            </a:pPr>
            <a:r>
              <a:rPr lang="zh-CN" altLang="en-US" dirty="0"/>
              <a:t>提出了</a:t>
            </a:r>
            <a:r>
              <a:rPr lang="zh-CN" altLang="en-US" dirty="0">
                <a:solidFill>
                  <a:srgbClr val="FF0000"/>
                </a:solidFill>
              </a:rPr>
              <a:t>无数据分类</a:t>
            </a:r>
            <a:r>
              <a:rPr lang="zh-CN" altLang="en-US" dirty="0"/>
              <a:t>的概念，这是一种使用世界知识来归纳分类器而不需要任何标记数据的学习协议。</a:t>
            </a:r>
            <a:endParaRPr lang="en-US" altLang="zh-CN" dirty="0"/>
          </a:p>
          <a:p>
            <a:pPr marL="285750" indent="-285750">
              <a:buFont typeface="Wingdings" panose="05000000000000000000" pitchFamily="2" charset="2"/>
              <a:buChar char="Ø"/>
            </a:pPr>
            <a:r>
              <a:rPr lang="zh-CN" altLang="en-US" dirty="0"/>
              <a:t>方法基于使用世界知识源，从语义角度分析标签和文档，使我们能够学习分类器。通过语义解释器的这种分析，我们可以比较文档中讨论的概念，以进行分类。</a:t>
            </a:r>
            <a:endParaRPr lang="en-US" altLang="zh-CN" dirty="0"/>
          </a:p>
        </p:txBody>
      </p:sp>
      <p:pic>
        <p:nvPicPr>
          <p:cNvPr id="4" name="图片 3">
            <a:extLst>
              <a:ext uri="{FF2B5EF4-FFF2-40B4-BE49-F238E27FC236}">
                <a16:creationId xmlns:a16="http://schemas.microsoft.com/office/drawing/2014/main" id="{2BAC829E-73BF-45FA-84AD-6E254E64CC11}"/>
              </a:ext>
            </a:extLst>
          </p:cNvPr>
          <p:cNvPicPr>
            <a:picLocks noChangeAspect="1"/>
          </p:cNvPicPr>
          <p:nvPr/>
        </p:nvPicPr>
        <p:blipFill>
          <a:blip r:embed="rId3"/>
          <a:stretch>
            <a:fillRect/>
          </a:stretch>
        </p:blipFill>
        <p:spPr>
          <a:xfrm>
            <a:off x="2052635" y="3151272"/>
            <a:ext cx="5038725" cy="3409950"/>
          </a:xfrm>
          <a:prstGeom prst="rect">
            <a:avLst/>
          </a:prstGeom>
        </p:spPr>
      </p:pic>
    </p:spTree>
    <p:extLst>
      <p:ext uri="{BB962C8B-B14F-4D97-AF65-F5344CB8AC3E}">
        <p14:creationId xmlns:p14="http://schemas.microsoft.com/office/powerpoint/2010/main" val="284186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融合标签语义的文本分类</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18</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166687" y="857362"/>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“Don’t Miss the Labels: Label-semantic Augmented Meta-Learner for</a:t>
            </a:r>
          </a:p>
          <a:p>
            <a:pPr algn="ctr"/>
            <a:r>
              <a:rPr lang="en-US" altLang="zh-CN" sz="2000" dirty="0">
                <a:solidFill>
                  <a:srgbClr val="FF0000"/>
                </a:solidFill>
              </a:rPr>
              <a:t>Few-Shot Text Classification</a:t>
            </a:r>
            <a:r>
              <a:rPr lang="en-US" altLang="zh-CN" sz="2000" dirty="0">
                <a:solidFill>
                  <a:schemeClr val="tx1"/>
                </a:solidFill>
              </a:rPr>
              <a:t>". ACL-2021</a:t>
            </a:r>
          </a:p>
        </p:txBody>
      </p:sp>
      <p:sp>
        <p:nvSpPr>
          <p:cNvPr id="2" name="矩形 1">
            <a:extLst>
              <a:ext uri="{FF2B5EF4-FFF2-40B4-BE49-F238E27FC236}">
                <a16:creationId xmlns:a16="http://schemas.microsoft.com/office/drawing/2014/main" id="{9772AD35-C87E-4ADC-B2B2-395AADA01062}"/>
              </a:ext>
            </a:extLst>
          </p:cNvPr>
          <p:cNvSpPr/>
          <p:nvPr/>
        </p:nvSpPr>
        <p:spPr>
          <a:xfrm>
            <a:off x="398212" y="1951672"/>
            <a:ext cx="8347573" cy="1754326"/>
          </a:xfrm>
          <a:prstGeom prst="rect">
            <a:avLst/>
          </a:prstGeom>
        </p:spPr>
        <p:txBody>
          <a:bodyPr wrap="square">
            <a:spAutoFit/>
          </a:bodyPr>
          <a:lstStyle/>
          <a:p>
            <a:pPr marL="285750" indent="-285750">
              <a:buFont typeface="Wingdings" panose="05000000000000000000" pitchFamily="2" charset="2"/>
              <a:buChar char="Ø"/>
            </a:pPr>
            <a:r>
              <a:rPr lang="zh-CN" altLang="en-US" dirty="0"/>
              <a:t>在少样本文本分类中，目前的研究大多集中在从输入文本的信息中构建元学习器，而忽略了类标签下丰富的语义信息。</a:t>
            </a:r>
            <a:r>
              <a:rPr lang="zh-CN" altLang="en-US" b="1" dirty="0"/>
              <a:t>当训练样本数量有限时，仅使用每个类的输入文本可能会导致在解释类定义时产生歧义</a:t>
            </a:r>
            <a:r>
              <a:rPr lang="zh-CN" altLang="en-US" dirty="0"/>
              <a:t>。</a:t>
            </a:r>
            <a:endParaRPr lang="en-US" altLang="zh-CN" dirty="0"/>
          </a:p>
          <a:p>
            <a:pPr marL="285750" indent="-285750">
              <a:buFont typeface="Wingdings" panose="05000000000000000000" pitchFamily="2" charset="2"/>
              <a:buChar char="Ø"/>
            </a:pPr>
            <a:r>
              <a:rPr lang="zh-CN" altLang="en-US" dirty="0"/>
              <a:t>在这项工作中，作者证明了类标签信息可以用于从预训练语言模型（如</a:t>
            </a:r>
            <a:r>
              <a:rPr lang="en-US" altLang="zh-CN" dirty="0"/>
              <a:t>BERT</a:t>
            </a:r>
            <a:r>
              <a:rPr lang="zh-CN" altLang="en-US" dirty="0"/>
              <a:t>）中提取输入文本的更具区分性的特征表示，并且在样本不足时可以实现性能提升。</a:t>
            </a:r>
            <a:endParaRPr lang="en-US" altLang="zh-CN" dirty="0"/>
          </a:p>
        </p:txBody>
      </p:sp>
      <p:pic>
        <p:nvPicPr>
          <p:cNvPr id="7" name="图片 6">
            <a:extLst>
              <a:ext uri="{FF2B5EF4-FFF2-40B4-BE49-F238E27FC236}">
                <a16:creationId xmlns:a16="http://schemas.microsoft.com/office/drawing/2014/main" id="{BEA5F053-87FE-4D5C-928D-836AE35CFF26}"/>
              </a:ext>
            </a:extLst>
          </p:cNvPr>
          <p:cNvPicPr>
            <a:picLocks noChangeAspect="1"/>
          </p:cNvPicPr>
          <p:nvPr/>
        </p:nvPicPr>
        <p:blipFill>
          <a:blip r:embed="rId3"/>
          <a:stretch>
            <a:fillRect/>
          </a:stretch>
        </p:blipFill>
        <p:spPr>
          <a:xfrm>
            <a:off x="1930956" y="3643712"/>
            <a:ext cx="4857750" cy="1743075"/>
          </a:xfrm>
          <a:prstGeom prst="rect">
            <a:avLst/>
          </a:prstGeom>
        </p:spPr>
      </p:pic>
      <p:sp>
        <p:nvSpPr>
          <p:cNvPr id="8" name="矩形 7">
            <a:extLst>
              <a:ext uri="{FF2B5EF4-FFF2-40B4-BE49-F238E27FC236}">
                <a16:creationId xmlns:a16="http://schemas.microsoft.com/office/drawing/2014/main" id="{84C042B8-7C3A-4984-95C4-289520B0A602}"/>
              </a:ext>
            </a:extLst>
          </p:cNvPr>
          <p:cNvSpPr/>
          <p:nvPr/>
        </p:nvSpPr>
        <p:spPr>
          <a:xfrm>
            <a:off x="2150031" y="5324500"/>
            <a:ext cx="4572000" cy="523220"/>
          </a:xfrm>
          <a:prstGeom prst="rect">
            <a:avLst/>
          </a:prstGeom>
          <a:solidFill>
            <a:srgbClr val="002060"/>
          </a:solidFill>
        </p:spPr>
        <p:txBody>
          <a:bodyPr>
            <a:spAutoFit/>
          </a:bodyPr>
          <a:lstStyle/>
          <a:p>
            <a:pPr algn="ctr"/>
            <a:r>
              <a:rPr lang="zh-CN" altLang="en-US" sz="1400" b="1" dirty="0">
                <a:solidFill>
                  <a:schemeClr val="bg1"/>
                </a:solidFill>
                <a:latin typeface="KaiTi" panose="02010609060101010101" pitchFamily="49" charset="-122"/>
                <a:ea typeface="KaiTi" panose="02010609060101010101" pitchFamily="49" charset="-122"/>
              </a:rPr>
              <a:t>属于不同意图类的四个样本，如果不给出标签的定义，即使人类也无法完全理解这些样本的语义。</a:t>
            </a:r>
          </a:p>
        </p:txBody>
      </p:sp>
    </p:spTree>
    <p:extLst>
      <p:ext uri="{BB962C8B-B14F-4D97-AF65-F5344CB8AC3E}">
        <p14:creationId xmlns:p14="http://schemas.microsoft.com/office/powerpoint/2010/main" val="257844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融合标签语义的文本分类</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19</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166687" y="857362"/>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“Don’t Miss the Labels: Label-semantic Augmented Meta-Learner for</a:t>
            </a:r>
          </a:p>
          <a:p>
            <a:pPr algn="ctr"/>
            <a:r>
              <a:rPr lang="en-US" altLang="zh-CN" sz="2000" dirty="0">
                <a:solidFill>
                  <a:srgbClr val="FF0000"/>
                </a:solidFill>
              </a:rPr>
              <a:t>Few-Shot Text Classification</a:t>
            </a:r>
            <a:r>
              <a:rPr lang="en-US" altLang="zh-CN" sz="2000" dirty="0">
                <a:solidFill>
                  <a:schemeClr val="tx1"/>
                </a:solidFill>
              </a:rPr>
              <a:t>". ACL-2021</a:t>
            </a:r>
          </a:p>
        </p:txBody>
      </p:sp>
      <p:sp>
        <p:nvSpPr>
          <p:cNvPr id="9" name="矩形 8">
            <a:extLst>
              <a:ext uri="{FF2B5EF4-FFF2-40B4-BE49-F238E27FC236}">
                <a16:creationId xmlns:a16="http://schemas.microsoft.com/office/drawing/2014/main" id="{AFA32BB0-E86B-4AD2-8641-24B7CEDA6F5D}"/>
              </a:ext>
            </a:extLst>
          </p:cNvPr>
          <p:cNvSpPr/>
          <p:nvPr/>
        </p:nvSpPr>
        <p:spPr>
          <a:xfrm>
            <a:off x="633242" y="2050567"/>
            <a:ext cx="8109314" cy="3416320"/>
          </a:xfrm>
          <a:prstGeom prst="rect">
            <a:avLst/>
          </a:prstGeom>
          <a:solidFill>
            <a:schemeClr val="accent4">
              <a:lumMod val="40000"/>
              <a:lumOff val="60000"/>
            </a:schemeClr>
          </a:solidFill>
        </p:spPr>
        <p:txBody>
          <a:bodyPr wrap="square">
            <a:spAutoFit/>
          </a:bodyPr>
          <a:lstStyle/>
          <a:p>
            <a:r>
              <a:rPr lang="zh-CN" altLang="en-US" b="1" dirty="0">
                <a:solidFill>
                  <a:srgbClr val="FF0000"/>
                </a:solidFill>
                <a:latin typeface="KaiTi" panose="02010609060101010101" pitchFamily="49" charset="-122"/>
                <a:ea typeface="KaiTi" panose="02010609060101010101" pitchFamily="49" charset="-122"/>
              </a:rPr>
              <a:t>关键思想</a:t>
            </a:r>
            <a:r>
              <a:rPr lang="zh-CN" altLang="en-US" dirty="0">
                <a:solidFill>
                  <a:srgbClr val="24292F"/>
                </a:solidFill>
                <a:latin typeface="KaiTi" panose="02010609060101010101" pitchFamily="49" charset="-122"/>
                <a:ea typeface="KaiTi" panose="02010609060101010101" pitchFamily="49" charset="-122"/>
              </a:rPr>
              <a:t>：是使用元学习来进一步加强对少数镜头分类的类标签语义的指导</a:t>
            </a:r>
            <a:r>
              <a:rPr lang="zh-CN" altLang="en-US" dirty="0">
                <a:solidFill>
                  <a:srgbClr val="24292F"/>
                </a:solidFill>
                <a:latin typeface="KaiTi" panose="02010609060101010101" pitchFamily="49" charset="-122"/>
                <a:ea typeface="KaiTi" panose="02010609060101010101" pitchFamily="49" charset="-122"/>
                <a:sym typeface="Wingdings" panose="05000000000000000000" pitchFamily="2" charset="2"/>
              </a:rPr>
              <a:t>。正如理解类名可以帮助人类解释给定类的句子一样，如果我们将类名附加到输入句子中，</a:t>
            </a:r>
            <a:r>
              <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rPr>
              <a:t>BERT</a:t>
            </a:r>
            <a:r>
              <a:rPr lang="zh-CN" altLang="en-US" dirty="0">
                <a:solidFill>
                  <a:srgbClr val="24292F"/>
                </a:solidFill>
                <a:latin typeface="KaiTi" panose="02010609060101010101" pitchFamily="49" charset="-122"/>
                <a:ea typeface="KaiTi" panose="02010609060101010101" pitchFamily="49" charset="-122"/>
                <a:sym typeface="Wingdings" panose="05000000000000000000" pitchFamily="2" charset="2"/>
              </a:rPr>
              <a:t>将提取更多的判别特征，并且可以提高低镜头场景中的分类性能。具体来说，使用元学习来鼓励从附加类名的样本中提取的特征与查询特征更相关、更兼容。</a:t>
            </a:r>
            <a:endPar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endParaRPr>
          </a:p>
          <a:p>
            <a:endPar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endParaRPr>
          </a:p>
          <a:p>
            <a:r>
              <a:rPr lang="zh-CN" altLang="en-US" b="1" dirty="0">
                <a:solidFill>
                  <a:srgbClr val="FF0000"/>
                </a:solidFill>
                <a:latin typeface="KaiTi" panose="02010609060101010101" pitchFamily="49" charset="-122"/>
                <a:ea typeface="KaiTi" panose="02010609060101010101" pitchFamily="49" charset="-122"/>
              </a:rPr>
              <a:t>本工作亮点</a:t>
            </a:r>
            <a:r>
              <a:rPr lang="zh-CN" altLang="en-US" dirty="0">
                <a:solidFill>
                  <a:srgbClr val="24292F"/>
                </a:solidFill>
                <a:latin typeface="KaiTi" panose="02010609060101010101" pitchFamily="49" charset="-122"/>
                <a:ea typeface="KaiTi" panose="02010609060101010101" pitchFamily="49" charset="-122"/>
              </a:rPr>
              <a:t>：预训练语言模型</a:t>
            </a:r>
            <a:r>
              <a:rPr lang="en-US" altLang="zh-CN" dirty="0">
                <a:solidFill>
                  <a:srgbClr val="24292F"/>
                </a:solidFill>
                <a:latin typeface="KaiTi" panose="02010609060101010101" pitchFamily="49" charset="-122"/>
                <a:ea typeface="KaiTi" panose="02010609060101010101" pitchFamily="49" charset="-122"/>
              </a:rPr>
              <a:t>+</a:t>
            </a:r>
            <a:r>
              <a:rPr lang="zh-CN" altLang="en-US" dirty="0">
                <a:solidFill>
                  <a:srgbClr val="24292F"/>
                </a:solidFill>
                <a:latin typeface="KaiTi" panose="02010609060101010101" pitchFamily="49" charset="-122"/>
                <a:ea typeface="KaiTi" panose="02010609060101010101" pitchFamily="49" charset="-122"/>
              </a:rPr>
              <a:t>标签语义</a:t>
            </a:r>
            <a:r>
              <a:rPr lang="en-US" altLang="zh-CN" dirty="0">
                <a:solidFill>
                  <a:srgbClr val="24292F"/>
                </a:solidFill>
                <a:latin typeface="KaiTi" panose="02010609060101010101" pitchFamily="49" charset="-122"/>
                <a:ea typeface="KaiTi" panose="02010609060101010101" pitchFamily="49" charset="-122"/>
              </a:rPr>
              <a:t>+</a:t>
            </a:r>
            <a:r>
              <a:rPr lang="zh-CN" altLang="en-US" dirty="0">
                <a:solidFill>
                  <a:srgbClr val="24292F"/>
                </a:solidFill>
                <a:latin typeface="KaiTi" panose="02010609060101010101" pitchFamily="49" charset="-122"/>
                <a:ea typeface="KaiTi" panose="02010609060101010101" pitchFamily="49" charset="-122"/>
              </a:rPr>
              <a:t>结合元学习，以实现少样本学习。</a:t>
            </a:r>
            <a:r>
              <a:rPr lang="zh-CN" altLang="en-US" b="1" dirty="0">
                <a:solidFill>
                  <a:srgbClr val="24292F"/>
                </a:solidFill>
                <a:latin typeface="KaiTi" panose="02010609060101010101" pitchFamily="49" charset="-122"/>
                <a:ea typeface="KaiTi" panose="02010609060101010101" pitchFamily="49" charset="-122"/>
              </a:rPr>
              <a:t>与基于提示策略融入标签的工作相比：</a:t>
            </a:r>
            <a:r>
              <a:rPr lang="zh-CN" altLang="en-US" dirty="0">
                <a:solidFill>
                  <a:srgbClr val="24292F"/>
                </a:solidFill>
                <a:latin typeface="KaiTi" panose="02010609060101010101" pitchFamily="49" charset="-122"/>
                <a:ea typeface="KaiTi" panose="02010609060101010101" pitchFamily="49" charset="-122"/>
              </a:rPr>
              <a:t>本工作只需要类的名称，而不是手动构造的提示或模板来传递标签语义。</a:t>
            </a:r>
            <a:r>
              <a:rPr lang="zh-CN" altLang="en-US" b="1" dirty="0">
                <a:solidFill>
                  <a:srgbClr val="24292F"/>
                </a:solidFill>
                <a:latin typeface="KaiTi" panose="02010609060101010101" pitchFamily="49" charset="-122"/>
                <a:ea typeface="KaiTi" panose="02010609060101010101" pitchFamily="49" charset="-122"/>
              </a:rPr>
              <a:t>与直接利用预训练</a:t>
            </a:r>
            <a:r>
              <a:rPr lang="en-US" altLang="zh-CN" b="1" dirty="0">
                <a:solidFill>
                  <a:srgbClr val="24292F"/>
                </a:solidFill>
                <a:latin typeface="KaiTi" panose="02010609060101010101" pitchFamily="49" charset="-122"/>
                <a:ea typeface="KaiTi" panose="02010609060101010101" pitchFamily="49" charset="-122"/>
              </a:rPr>
              <a:t>+</a:t>
            </a:r>
            <a:r>
              <a:rPr lang="zh-CN" altLang="en-US" b="1" dirty="0">
                <a:solidFill>
                  <a:srgbClr val="24292F"/>
                </a:solidFill>
                <a:latin typeface="KaiTi" panose="02010609060101010101" pitchFamily="49" charset="-122"/>
                <a:ea typeface="KaiTi" panose="02010609060101010101" pitchFamily="49" charset="-122"/>
              </a:rPr>
              <a:t>标签语义工作相比</a:t>
            </a:r>
            <a:r>
              <a:rPr lang="zh-CN" altLang="en-US" dirty="0">
                <a:solidFill>
                  <a:srgbClr val="24292F"/>
                </a:solidFill>
                <a:latin typeface="KaiTi" panose="02010609060101010101" pitchFamily="49" charset="-122"/>
                <a:ea typeface="KaiTi" panose="02010609060101010101" pitchFamily="49" charset="-122"/>
              </a:rPr>
              <a:t>：本文的方法通过元学习框架进一步增强了泛化能力，尤其是在跨领域和细粒度情况下。</a:t>
            </a:r>
            <a:endParaRPr lang="en-US" altLang="zh-CN" dirty="0">
              <a:solidFill>
                <a:srgbClr val="24292F"/>
              </a:solidFill>
              <a:latin typeface="KaiTi" panose="02010609060101010101" pitchFamily="49" charset="-122"/>
              <a:ea typeface="KaiTi" panose="02010609060101010101" pitchFamily="49" charset="-122"/>
            </a:endParaRPr>
          </a:p>
          <a:p>
            <a:endParaRPr lang="en-US" altLang="zh-CN" dirty="0">
              <a:solidFill>
                <a:srgbClr val="24292F"/>
              </a:solidFill>
              <a:latin typeface="KaiTi" panose="02010609060101010101" pitchFamily="49" charset="-122"/>
              <a:ea typeface="KaiTi" panose="02010609060101010101" pitchFamily="49" charset="-122"/>
            </a:endParaRPr>
          </a:p>
          <a:p>
            <a:r>
              <a:rPr lang="zh-CN" altLang="en-US" b="1" dirty="0">
                <a:solidFill>
                  <a:srgbClr val="FF0000"/>
                </a:solidFill>
                <a:latin typeface="KaiTi" panose="02010609060101010101" pitchFamily="49" charset="-122"/>
                <a:ea typeface="KaiTi" panose="02010609060101010101" pitchFamily="49" charset="-122"/>
              </a:rPr>
              <a:t>贡献</a:t>
            </a:r>
            <a:r>
              <a:rPr lang="zh-CN" altLang="en-US" dirty="0">
                <a:solidFill>
                  <a:srgbClr val="24292F"/>
                </a:solidFill>
                <a:latin typeface="KaiTi" panose="02010609060101010101" pitchFamily="49" charset="-122"/>
                <a:ea typeface="KaiTi" panose="02010609060101010101" pitchFamily="49" charset="-122"/>
              </a:rPr>
              <a:t>：发现了将标签信息与</a:t>
            </a:r>
            <a:r>
              <a:rPr lang="en-US" altLang="zh-CN" dirty="0">
                <a:solidFill>
                  <a:srgbClr val="24292F"/>
                </a:solidFill>
                <a:latin typeface="KaiTi" panose="02010609060101010101" pitchFamily="49" charset="-122"/>
                <a:ea typeface="KaiTi" panose="02010609060101010101" pitchFamily="49" charset="-122"/>
              </a:rPr>
              <a:t>BERT</a:t>
            </a:r>
            <a:r>
              <a:rPr lang="zh-CN" altLang="en-US" dirty="0">
                <a:solidFill>
                  <a:srgbClr val="24292F"/>
                </a:solidFill>
                <a:latin typeface="KaiTi" panose="02010609060101010101" pitchFamily="49" charset="-122"/>
                <a:ea typeface="KaiTi" panose="02010609060101010101" pitchFamily="49" charset="-122"/>
              </a:rPr>
              <a:t>结合使用可以显著提高泛化性能。 </a:t>
            </a:r>
            <a:endParaRPr lang="en-US" altLang="zh-CN" dirty="0">
              <a:solidFill>
                <a:srgbClr val="24292F"/>
              </a:solidFill>
              <a:latin typeface="KaiTi" panose="02010609060101010101" pitchFamily="49" charset="-122"/>
              <a:ea typeface="KaiTi" panose="02010609060101010101" pitchFamily="49" charset="-122"/>
            </a:endParaRPr>
          </a:p>
        </p:txBody>
      </p:sp>
      <p:sp>
        <p:nvSpPr>
          <p:cNvPr id="4" name="矩形 3">
            <a:extLst>
              <a:ext uri="{FF2B5EF4-FFF2-40B4-BE49-F238E27FC236}">
                <a16:creationId xmlns:a16="http://schemas.microsoft.com/office/drawing/2014/main" id="{32EB96A7-9C53-4550-A0B8-65F5C2AFAC80}"/>
              </a:ext>
            </a:extLst>
          </p:cNvPr>
          <p:cNvSpPr/>
          <p:nvPr/>
        </p:nvSpPr>
        <p:spPr>
          <a:xfrm>
            <a:off x="3113036" y="5929476"/>
            <a:ext cx="2779928" cy="369332"/>
          </a:xfrm>
          <a:prstGeom prst="rect">
            <a:avLst/>
          </a:prstGeom>
          <a:solidFill>
            <a:srgbClr val="002060"/>
          </a:solidFill>
        </p:spPr>
        <p:txBody>
          <a:bodyPr wrap="none">
            <a:spAutoFit/>
          </a:bodyPr>
          <a:lstStyle/>
          <a:p>
            <a:r>
              <a:rPr lang="zh-CN" altLang="en-US" b="1" dirty="0">
                <a:solidFill>
                  <a:schemeClr val="bg1"/>
                </a:solidFill>
              </a:rPr>
              <a:t>“</a:t>
            </a:r>
            <a:r>
              <a:rPr lang="en-US" altLang="zh-CN" b="1" dirty="0">
                <a:solidFill>
                  <a:schemeClr val="bg1"/>
                </a:solidFill>
              </a:rPr>
              <a:t>[CLS]</a:t>
            </a:r>
            <a:r>
              <a:rPr lang="zh-CN" altLang="en-US" b="1" dirty="0">
                <a:solidFill>
                  <a:schemeClr val="bg1"/>
                </a:solidFill>
              </a:rPr>
              <a:t>句子</a:t>
            </a:r>
            <a:r>
              <a:rPr lang="en-US" altLang="zh-CN" b="1" dirty="0">
                <a:solidFill>
                  <a:schemeClr val="bg1"/>
                </a:solidFill>
              </a:rPr>
              <a:t>[SEP]</a:t>
            </a:r>
            <a:r>
              <a:rPr lang="zh-CN" altLang="en-US" b="1" dirty="0">
                <a:solidFill>
                  <a:schemeClr val="bg1"/>
                </a:solidFill>
              </a:rPr>
              <a:t>类名</a:t>
            </a:r>
            <a:r>
              <a:rPr lang="en-US" altLang="zh-CN" b="1" dirty="0">
                <a:solidFill>
                  <a:schemeClr val="bg1"/>
                </a:solidFill>
              </a:rPr>
              <a:t>[SEP]”</a:t>
            </a:r>
            <a:endParaRPr lang="zh-CN" altLang="en-US" b="1" dirty="0">
              <a:solidFill>
                <a:schemeClr val="bg1"/>
              </a:solidFill>
            </a:endParaRPr>
          </a:p>
        </p:txBody>
      </p:sp>
    </p:spTree>
    <p:extLst>
      <p:ext uri="{BB962C8B-B14F-4D97-AF65-F5344CB8AC3E}">
        <p14:creationId xmlns:p14="http://schemas.microsoft.com/office/powerpoint/2010/main" val="318880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a:extLst>
              <a:ext uri="{FF2B5EF4-FFF2-40B4-BE49-F238E27FC236}">
                <a16:creationId xmlns:a16="http://schemas.microsoft.com/office/drawing/2014/main" id="{29540381-CE5B-4A27-9225-DC4F9446A55D}"/>
              </a:ext>
            </a:extLst>
          </p:cNvPr>
          <p:cNvSpPr>
            <a:spLocks noChangeArrowheads="1"/>
          </p:cNvSpPr>
          <p:nvPr/>
        </p:nvSpPr>
        <p:spPr bwMode="auto">
          <a:xfrm>
            <a:off x="568325" y="242888"/>
            <a:ext cx="2967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4000" b="1">
                <a:solidFill>
                  <a:srgbClr val="1557AE"/>
                </a:solidFill>
                <a:latin typeface="Tahoma" panose="020B0604030504040204" pitchFamily="34" charset="0"/>
                <a:sym typeface="华文隶书" panose="02010800040101010101" pitchFamily="2" charset="-122"/>
              </a:rPr>
              <a:t>Contents</a:t>
            </a:r>
            <a:endParaRPr lang="zh-CN" altLang="en-US" sz="4000" b="1">
              <a:solidFill>
                <a:srgbClr val="1557AE"/>
              </a:solidFill>
              <a:latin typeface="Tahoma" panose="020B0604030504040204" pitchFamily="34" charset="0"/>
            </a:endParaRPr>
          </a:p>
        </p:txBody>
      </p:sp>
      <p:grpSp>
        <p:nvGrpSpPr>
          <p:cNvPr id="11267" name="组合 1">
            <a:extLst>
              <a:ext uri="{FF2B5EF4-FFF2-40B4-BE49-F238E27FC236}">
                <a16:creationId xmlns:a16="http://schemas.microsoft.com/office/drawing/2014/main" id="{88D1EA4C-7321-442B-AE58-CE064E527522}"/>
              </a:ext>
            </a:extLst>
          </p:cNvPr>
          <p:cNvGrpSpPr>
            <a:grpSpLocks/>
          </p:cNvGrpSpPr>
          <p:nvPr/>
        </p:nvGrpSpPr>
        <p:grpSpPr bwMode="auto">
          <a:xfrm>
            <a:off x="571500" y="1574800"/>
            <a:ext cx="8188325" cy="609600"/>
            <a:chOff x="571501" y="1574800"/>
            <a:chExt cx="8189075" cy="609600"/>
          </a:xfrm>
        </p:grpSpPr>
        <p:sp>
          <p:nvSpPr>
            <p:cNvPr id="11277" name="单圆角矩形 3">
              <a:extLst>
                <a:ext uri="{FF2B5EF4-FFF2-40B4-BE49-F238E27FC236}">
                  <a16:creationId xmlns:a16="http://schemas.microsoft.com/office/drawing/2014/main" id="{F1DD473A-F47D-448E-9BA2-100983CDA7AB}"/>
                </a:ext>
              </a:extLst>
            </p:cNvPr>
            <p:cNvSpPr>
              <a:spLocks noChangeArrowheads="1"/>
            </p:cNvSpPr>
            <p:nvPr/>
          </p:nvSpPr>
          <p:spPr bwMode="auto">
            <a:xfrm flipH="1">
              <a:off x="571501" y="1574800"/>
              <a:ext cx="932905"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01</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8" name="矩形 4">
              <a:extLst>
                <a:ext uri="{FF2B5EF4-FFF2-40B4-BE49-F238E27FC236}">
                  <a16:creationId xmlns:a16="http://schemas.microsoft.com/office/drawing/2014/main" id="{CF4CF982-EF6C-44BB-A26E-C53EBBB28CBC}"/>
                </a:ext>
              </a:extLst>
            </p:cNvPr>
            <p:cNvSpPr>
              <a:spLocks noChangeArrowheads="1"/>
            </p:cNvSpPr>
            <p:nvPr/>
          </p:nvSpPr>
          <p:spPr bwMode="auto">
            <a:xfrm>
              <a:off x="1510009" y="1574800"/>
              <a:ext cx="7250567"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2400" b="1" dirty="0">
                  <a:solidFill>
                    <a:srgbClr val="FF0000"/>
                  </a:solidFill>
                  <a:latin typeface="Tahoma" panose="020B0604030504040204" pitchFamily="34" charset="0"/>
                  <a:ea typeface="微软雅黑" panose="020B0503020204020204" pitchFamily="34" charset="-122"/>
                  <a:cs typeface="Tahoma" panose="020B0604030504040204" pitchFamily="34" charset="0"/>
                </a:rPr>
                <a:t>  </a:t>
              </a:r>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研究背景</a:t>
              </a:r>
              <a:endParaRPr lang="zh-CN" altLang="en-US" sz="2200" b="1" dirty="0">
                <a:solidFill>
                  <a:srgbClr val="C00000"/>
                </a:solidFill>
                <a:latin typeface="Tahoma" panose="020B0604030504040204" pitchFamily="34" charset="0"/>
                <a:ea typeface="微软雅黑" panose="020B0503020204020204" pitchFamily="34" charset="-122"/>
                <a:cs typeface="Tahoma" panose="020B0604030504040204" pitchFamily="34" charset="0"/>
              </a:endParaRPr>
            </a:p>
          </p:txBody>
        </p:sp>
      </p:grpSp>
      <p:grpSp>
        <p:nvGrpSpPr>
          <p:cNvPr id="11268" name="组合 4">
            <a:extLst>
              <a:ext uri="{FF2B5EF4-FFF2-40B4-BE49-F238E27FC236}">
                <a16:creationId xmlns:a16="http://schemas.microsoft.com/office/drawing/2014/main" id="{D69F958A-C8F7-46C1-B9E6-41DCEBF11BE6}"/>
              </a:ext>
            </a:extLst>
          </p:cNvPr>
          <p:cNvGrpSpPr>
            <a:grpSpLocks/>
          </p:cNvGrpSpPr>
          <p:nvPr/>
        </p:nvGrpSpPr>
        <p:grpSpPr bwMode="auto">
          <a:xfrm>
            <a:off x="568325" y="3652838"/>
            <a:ext cx="8201025" cy="609600"/>
            <a:chOff x="568326" y="3252788"/>
            <a:chExt cx="8201025" cy="609600"/>
          </a:xfrm>
        </p:grpSpPr>
        <p:sp>
          <p:nvSpPr>
            <p:cNvPr id="11275" name="单圆角矩形 3">
              <a:extLst>
                <a:ext uri="{FF2B5EF4-FFF2-40B4-BE49-F238E27FC236}">
                  <a16:creationId xmlns:a16="http://schemas.microsoft.com/office/drawing/2014/main" id="{BDBD9FB7-0E74-4CF6-93AE-C4BA6F45100D}"/>
                </a:ext>
              </a:extLst>
            </p:cNvPr>
            <p:cNvSpPr>
              <a:spLocks noChangeArrowheads="1"/>
            </p:cNvSpPr>
            <p:nvPr/>
          </p:nvSpPr>
          <p:spPr bwMode="auto">
            <a:xfrm flipH="1">
              <a:off x="568326" y="3252788"/>
              <a:ext cx="932904"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03</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6" name="矩形 4">
              <a:extLst>
                <a:ext uri="{FF2B5EF4-FFF2-40B4-BE49-F238E27FC236}">
                  <a16:creationId xmlns:a16="http://schemas.microsoft.com/office/drawing/2014/main" id="{4681CAF5-7175-44B6-837A-BCD8AC938CB4}"/>
                </a:ext>
              </a:extLst>
            </p:cNvPr>
            <p:cNvSpPr>
              <a:spLocks noChangeArrowheads="1"/>
            </p:cNvSpPr>
            <p:nvPr/>
          </p:nvSpPr>
          <p:spPr bwMode="auto">
            <a:xfrm>
              <a:off x="1501230" y="3252788"/>
              <a:ext cx="7268121"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现有研究</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模型层面</a:t>
              </a:r>
            </a:p>
          </p:txBody>
        </p:sp>
      </p:grpSp>
      <p:grpSp>
        <p:nvGrpSpPr>
          <p:cNvPr id="11269" name="组合 5">
            <a:extLst>
              <a:ext uri="{FF2B5EF4-FFF2-40B4-BE49-F238E27FC236}">
                <a16:creationId xmlns:a16="http://schemas.microsoft.com/office/drawing/2014/main" id="{C0B7724F-8F42-4392-81A4-34D78373C9E8}"/>
              </a:ext>
            </a:extLst>
          </p:cNvPr>
          <p:cNvGrpSpPr>
            <a:grpSpLocks/>
          </p:cNvGrpSpPr>
          <p:nvPr/>
        </p:nvGrpSpPr>
        <p:grpSpPr bwMode="auto">
          <a:xfrm>
            <a:off x="568325" y="4691063"/>
            <a:ext cx="8201025" cy="609600"/>
            <a:chOff x="568325" y="4090988"/>
            <a:chExt cx="8201026" cy="609600"/>
          </a:xfrm>
        </p:grpSpPr>
        <p:sp>
          <p:nvSpPr>
            <p:cNvPr id="11273" name="单圆角矩形 3">
              <a:extLst>
                <a:ext uri="{FF2B5EF4-FFF2-40B4-BE49-F238E27FC236}">
                  <a16:creationId xmlns:a16="http://schemas.microsoft.com/office/drawing/2014/main" id="{C09D010B-9CAC-44AB-8DA0-938B99B58434}"/>
                </a:ext>
              </a:extLst>
            </p:cNvPr>
            <p:cNvSpPr>
              <a:spLocks noChangeArrowheads="1"/>
            </p:cNvSpPr>
            <p:nvPr/>
          </p:nvSpPr>
          <p:spPr bwMode="auto">
            <a:xfrm flipH="1">
              <a:off x="568325" y="4090988"/>
              <a:ext cx="941681"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04</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4" name="矩形 4">
              <a:extLst>
                <a:ext uri="{FF2B5EF4-FFF2-40B4-BE49-F238E27FC236}">
                  <a16:creationId xmlns:a16="http://schemas.microsoft.com/office/drawing/2014/main" id="{81F7E85E-3EA2-4EDA-AEFA-2A39BDAAFED0}"/>
                </a:ext>
              </a:extLst>
            </p:cNvPr>
            <p:cNvSpPr>
              <a:spLocks noChangeArrowheads="1"/>
            </p:cNvSpPr>
            <p:nvPr/>
          </p:nvSpPr>
          <p:spPr bwMode="auto">
            <a:xfrm>
              <a:off x="1501231" y="4090988"/>
              <a:ext cx="7268120"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融合标签语义信息（</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Label Semantic </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p>
          </p:txBody>
        </p:sp>
      </p:grpSp>
      <p:grpSp>
        <p:nvGrpSpPr>
          <p:cNvPr id="11270" name="组合 2">
            <a:extLst>
              <a:ext uri="{FF2B5EF4-FFF2-40B4-BE49-F238E27FC236}">
                <a16:creationId xmlns:a16="http://schemas.microsoft.com/office/drawing/2014/main" id="{89DC0A14-D1D3-4024-A22C-F95ACBCC883B}"/>
              </a:ext>
            </a:extLst>
          </p:cNvPr>
          <p:cNvGrpSpPr>
            <a:grpSpLocks/>
          </p:cNvGrpSpPr>
          <p:nvPr/>
        </p:nvGrpSpPr>
        <p:grpSpPr bwMode="auto">
          <a:xfrm>
            <a:off x="568325" y="2614613"/>
            <a:ext cx="8191500" cy="608012"/>
            <a:chOff x="568325" y="2414588"/>
            <a:chExt cx="8192251" cy="608012"/>
          </a:xfrm>
        </p:grpSpPr>
        <p:sp>
          <p:nvSpPr>
            <p:cNvPr id="11271" name="单圆角矩形 3">
              <a:extLst>
                <a:ext uri="{FF2B5EF4-FFF2-40B4-BE49-F238E27FC236}">
                  <a16:creationId xmlns:a16="http://schemas.microsoft.com/office/drawing/2014/main" id="{140D630A-5746-4052-BEA2-45737E044A7D}"/>
                </a:ext>
              </a:extLst>
            </p:cNvPr>
            <p:cNvSpPr>
              <a:spLocks noChangeArrowheads="1"/>
            </p:cNvSpPr>
            <p:nvPr/>
          </p:nvSpPr>
          <p:spPr bwMode="auto">
            <a:xfrm flipH="1">
              <a:off x="568325" y="2414588"/>
              <a:ext cx="941683" cy="608012"/>
            </a:xfrm>
            <a:custGeom>
              <a:avLst/>
              <a:gdLst>
                <a:gd name="T0" fmla="*/ 0 w 528877"/>
                <a:gd name="T1" fmla="*/ 0 h 495119"/>
                <a:gd name="T2" fmla="*/ 2147483646 w 528877"/>
                <a:gd name="T3" fmla="*/ 0 h 495119"/>
                <a:gd name="T4" fmla="*/ 2147483646 w 528877"/>
                <a:gd name="T5" fmla="*/ 97723321 h 495119"/>
                <a:gd name="T6" fmla="*/ 2147483646 w 528877"/>
                <a:gd name="T7" fmla="*/ 586335913 h 495119"/>
                <a:gd name="T8" fmla="*/ 0 w 528877"/>
                <a:gd name="T9" fmla="*/ 5863359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02</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2" name="矩形 4">
              <a:extLst>
                <a:ext uri="{FF2B5EF4-FFF2-40B4-BE49-F238E27FC236}">
                  <a16:creationId xmlns:a16="http://schemas.microsoft.com/office/drawing/2014/main" id="{1074F7EA-361D-47E3-BE54-5D0993CEC0ED}"/>
                </a:ext>
              </a:extLst>
            </p:cNvPr>
            <p:cNvSpPr>
              <a:spLocks noChangeArrowheads="1"/>
            </p:cNvSpPr>
            <p:nvPr/>
          </p:nvSpPr>
          <p:spPr bwMode="auto">
            <a:xfrm>
              <a:off x="1501230" y="2414588"/>
              <a:ext cx="7259346" cy="60801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现有研究</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数据层面</a:t>
              </a: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融合标签语义的文本分类</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20</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253112" y="901896"/>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“Don’t Miss the Labels: Label-semantic Augmented Meta-Learner for</a:t>
            </a:r>
          </a:p>
          <a:p>
            <a:pPr algn="ctr"/>
            <a:r>
              <a:rPr lang="en-US" altLang="zh-CN" sz="2000" dirty="0">
                <a:solidFill>
                  <a:srgbClr val="FF0000"/>
                </a:solidFill>
              </a:rPr>
              <a:t>Few-Shot Text Classification</a:t>
            </a:r>
            <a:r>
              <a:rPr lang="en-US" altLang="zh-CN" sz="2000" dirty="0">
                <a:solidFill>
                  <a:schemeClr val="tx1"/>
                </a:solidFill>
              </a:rPr>
              <a:t>". ACL-2021</a:t>
            </a:r>
          </a:p>
        </p:txBody>
      </p:sp>
      <p:pic>
        <p:nvPicPr>
          <p:cNvPr id="4" name="图片 3">
            <a:extLst>
              <a:ext uri="{FF2B5EF4-FFF2-40B4-BE49-F238E27FC236}">
                <a16:creationId xmlns:a16="http://schemas.microsoft.com/office/drawing/2014/main" id="{A5BC6CA4-1059-498F-AB36-97AF8EEB37B4}"/>
              </a:ext>
            </a:extLst>
          </p:cNvPr>
          <p:cNvPicPr>
            <a:picLocks noChangeAspect="1"/>
          </p:cNvPicPr>
          <p:nvPr/>
        </p:nvPicPr>
        <p:blipFill rotWithShape="1">
          <a:blip r:embed="rId3"/>
          <a:srcRect b="19850"/>
          <a:stretch/>
        </p:blipFill>
        <p:spPr>
          <a:xfrm>
            <a:off x="1008308" y="3156355"/>
            <a:ext cx="6686861" cy="3447645"/>
          </a:xfrm>
          <a:prstGeom prst="rect">
            <a:avLst/>
          </a:prstGeom>
        </p:spPr>
      </p:pic>
      <p:sp>
        <p:nvSpPr>
          <p:cNvPr id="6" name="矩形 5">
            <a:extLst>
              <a:ext uri="{FF2B5EF4-FFF2-40B4-BE49-F238E27FC236}">
                <a16:creationId xmlns:a16="http://schemas.microsoft.com/office/drawing/2014/main" id="{993DA377-FDD6-41E3-BA95-27DF45F4568A}"/>
              </a:ext>
            </a:extLst>
          </p:cNvPr>
          <p:cNvSpPr/>
          <p:nvPr/>
        </p:nvSpPr>
        <p:spPr>
          <a:xfrm>
            <a:off x="603767" y="1623732"/>
            <a:ext cx="8109314" cy="923330"/>
          </a:xfrm>
          <a:prstGeom prst="rect">
            <a:avLst/>
          </a:prstGeom>
          <a:solidFill>
            <a:schemeClr val="accent4">
              <a:lumMod val="40000"/>
              <a:lumOff val="60000"/>
            </a:schemeClr>
          </a:solidFill>
        </p:spPr>
        <p:txBody>
          <a:bodyPr wrap="square">
            <a:spAutoFit/>
          </a:bodyPr>
          <a:lstStyle/>
          <a:p>
            <a:r>
              <a:rPr lang="zh-CN" altLang="en-US" b="1" dirty="0">
                <a:solidFill>
                  <a:srgbClr val="FF0000"/>
                </a:solidFill>
                <a:latin typeface="KaiTi" panose="02010609060101010101" pitchFamily="49" charset="-122"/>
                <a:ea typeface="KaiTi" panose="02010609060101010101" pitchFamily="49" charset="-122"/>
              </a:rPr>
              <a:t>一些发现</a:t>
            </a:r>
            <a:r>
              <a:rPr lang="en-US" altLang="zh-CN" b="1" dirty="0">
                <a:solidFill>
                  <a:srgbClr val="FF0000"/>
                </a:solidFill>
                <a:latin typeface="KaiTi" panose="02010609060101010101" pitchFamily="49" charset="-122"/>
                <a:ea typeface="KaiTi" panose="02010609060101010101" pitchFamily="49" charset="-122"/>
              </a:rPr>
              <a:t>:</a:t>
            </a:r>
            <a:r>
              <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rPr>
              <a:t>(1)</a:t>
            </a:r>
            <a:r>
              <a:rPr lang="zh-CN" altLang="en-US" dirty="0">
                <a:solidFill>
                  <a:srgbClr val="24292F"/>
                </a:solidFill>
                <a:latin typeface="KaiTi" panose="02010609060101010101" pitchFamily="49" charset="-122"/>
                <a:ea typeface="KaiTi" panose="02010609060101010101" pitchFamily="49" charset="-122"/>
                <a:sym typeface="Wingdings" panose="05000000000000000000" pitchFamily="2" charset="2"/>
              </a:rPr>
              <a:t>对于支持集样本，从“</a:t>
            </a:r>
            <a:r>
              <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rPr>
              <a:t>[CLS]”</a:t>
            </a:r>
            <a:r>
              <a:rPr lang="zh-CN" altLang="en-US" dirty="0">
                <a:solidFill>
                  <a:srgbClr val="24292F"/>
                </a:solidFill>
                <a:latin typeface="KaiTi" panose="02010609060101010101" pitchFamily="49" charset="-122"/>
                <a:ea typeface="KaiTi" panose="02010609060101010101" pitchFamily="49" charset="-122"/>
                <a:sym typeface="Wingdings" panose="05000000000000000000" pitchFamily="2" charset="2"/>
              </a:rPr>
              <a:t>和“</a:t>
            </a:r>
            <a:r>
              <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rPr>
              <a:t>[CLS]+</a:t>
            </a:r>
            <a:r>
              <a:rPr lang="zh-CN" altLang="en-US" dirty="0">
                <a:solidFill>
                  <a:srgbClr val="24292F"/>
                </a:solidFill>
                <a:latin typeface="KaiTi" panose="02010609060101010101" pitchFamily="49" charset="-122"/>
                <a:ea typeface="KaiTi" panose="02010609060101010101" pitchFamily="49" charset="-122"/>
                <a:sym typeface="Wingdings" panose="05000000000000000000" pitchFamily="2" charset="2"/>
              </a:rPr>
              <a:t>标记”中提取特征通常比其他选项略好</a:t>
            </a:r>
            <a:r>
              <a:rPr lang="en-US" altLang="zh-CN" dirty="0">
                <a:solidFill>
                  <a:srgbClr val="24292F"/>
                </a:solidFill>
                <a:latin typeface="KaiTi" panose="02010609060101010101" pitchFamily="49" charset="-122"/>
                <a:ea typeface="KaiTi" panose="02010609060101010101" pitchFamily="49" charset="-122"/>
                <a:sym typeface="Wingdings" panose="05000000000000000000" pitchFamily="2" charset="2"/>
              </a:rPr>
              <a:t>;(2)</a:t>
            </a:r>
            <a:r>
              <a:rPr lang="zh-CN" altLang="en-US" dirty="0">
                <a:solidFill>
                  <a:srgbClr val="24292F"/>
                </a:solidFill>
                <a:latin typeface="KaiTi" panose="02010609060101010101" pitchFamily="49" charset="-122"/>
                <a:ea typeface="KaiTi" panose="02010609060101010101" pitchFamily="49" charset="-122"/>
                <a:sym typeface="Wingdings" panose="05000000000000000000" pitchFamily="2" charset="2"/>
              </a:rPr>
              <a:t>对于查询集样本：如果不附加所有类标签名称，总体性能最佳。</a:t>
            </a:r>
            <a:endParaRPr lang="en-US" altLang="zh-CN" b="1" dirty="0">
              <a:solidFill>
                <a:srgbClr val="FF0000"/>
              </a:solidFill>
              <a:latin typeface="KaiTi" panose="02010609060101010101" pitchFamily="49" charset="-122"/>
              <a:ea typeface="KaiTi" panose="02010609060101010101" pitchFamily="49" charset="-122"/>
              <a:sym typeface="Wingdings" panose="05000000000000000000" pitchFamily="2" charset="2"/>
            </a:endParaRPr>
          </a:p>
        </p:txBody>
      </p:sp>
      <p:pic>
        <p:nvPicPr>
          <p:cNvPr id="2" name="图片 1">
            <a:extLst>
              <a:ext uri="{FF2B5EF4-FFF2-40B4-BE49-F238E27FC236}">
                <a16:creationId xmlns:a16="http://schemas.microsoft.com/office/drawing/2014/main" id="{B36950C1-8CFF-4BF6-9853-42234BEA0928}"/>
              </a:ext>
            </a:extLst>
          </p:cNvPr>
          <p:cNvPicPr>
            <a:picLocks noChangeAspect="1"/>
          </p:cNvPicPr>
          <p:nvPr/>
        </p:nvPicPr>
        <p:blipFill>
          <a:blip r:embed="rId4"/>
          <a:stretch>
            <a:fillRect/>
          </a:stretch>
        </p:blipFill>
        <p:spPr>
          <a:xfrm>
            <a:off x="7124397" y="2965543"/>
            <a:ext cx="1859280" cy="463457"/>
          </a:xfrm>
          <a:prstGeom prst="rect">
            <a:avLst/>
          </a:prstGeom>
        </p:spPr>
      </p:pic>
      <p:pic>
        <p:nvPicPr>
          <p:cNvPr id="7" name="图片 6">
            <a:extLst>
              <a:ext uri="{FF2B5EF4-FFF2-40B4-BE49-F238E27FC236}">
                <a16:creationId xmlns:a16="http://schemas.microsoft.com/office/drawing/2014/main" id="{D131E9C0-A117-4F00-9369-508CB6EAA991}"/>
              </a:ext>
            </a:extLst>
          </p:cNvPr>
          <p:cNvPicPr>
            <a:picLocks noChangeAspect="1"/>
          </p:cNvPicPr>
          <p:nvPr/>
        </p:nvPicPr>
        <p:blipFill>
          <a:blip r:embed="rId5"/>
          <a:stretch>
            <a:fillRect/>
          </a:stretch>
        </p:blipFill>
        <p:spPr>
          <a:xfrm>
            <a:off x="6099126" y="2591449"/>
            <a:ext cx="2884551" cy="469500"/>
          </a:xfrm>
          <a:prstGeom prst="rect">
            <a:avLst/>
          </a:prstGeom>
        </p:spPr>
      </p:pic>
    </p:spTree>
    <p:extLst>
      <p:ext uri="{BB962C8B-B14F-4D97-AF65-F5344CB8AC3E}">
        <p14:creationId xmlns:p14="http://schemas.microsoft.com/office/powerpoint/2010/main" val="334137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E5D7FE1-B1AE-4699-9FC0-3EBB7D6855A0}"/>
              </a:ext>
            </a:extLst>
          </p:cNvPr>
          <p:cNvPicPr>
            <a:picLocks noChangeAspect="1"/>
          </p:cNvPicPr>
          <p:nvPr/>
        </p:nvPicPr>
        <p:blipFill>
          <a:blip r:embed="rId3"/>
          <a:stretch>
            <a:fillRect/>
          </a:stretch>
        </p:blipFill>
        <p:spPr>
          <a:xfrm>
            <a:off x="4428497" y="3760174"/>
            <a:ext cx="4661491" cy="2773587"/>
          </a:xfrm>
          <a:prstGeom prst="rect">
            <a:avLst/>
          </a:prstGeom>
        </p:spPr>
      </p:pic>
      <p:sp>
        <p:nvSpPr>
          <p:cNvPr id="8" name="椭圆 7">
            <a:extLst>
              <a:ext uri="{FF2B5EF4-FFF2-40B4-BE49-F238E27FC236}">
                <a16:creationId xmlns:a16="http://schemas.microsoft.com/office/drawing/2014/main" id="{D25C3757-B084-43EF-92E2-5383F42CBFC5}"/>
              </a:ext>
            </a:extLst>
          </p:cNvPr>
          <p:cNvSpPr/>
          <p:nvPr/>
        </p:nvSpPr>
        <p:spPr>
          <a:xfrm>
            <a:off x="4670845" y="4095884"/>
            <a:ext cx="2115403" cy="729894"/>
          </a:xfrm>
          <a:prstGeom prst="ellipse">
            <a:avLst/>
          </a:prstGeom>
          <a:noFill/>
          <a:ln w="28575">
            <a:solidFill>
              <a:srgbClr val="FF0000"/>
            </a:solid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a:t>
            </a:r>
            <a:r>
              <a:rPr lang="en-US" altLang="zh-CN"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Few-Shot NER</a:t>
            </a:r>
            <a:endPar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7E89491-EFDB-497E-854A-EC3102C9FAE1}" type="slidenum">
              <a:rPr lang="zh-CN" altLang="en-US" smtClean="0"/>
              <a:t>21</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166687" y="808594"/>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a:solidFill>
                  <a:srgbClr val="FF0000"/>
                </a:solidFill>
              </a:rPr>
              <a:t>Few-shot Slot Tagging </a:t>
            </a:r>
            <a:r>
              <a:rPr lang="en-US" altLang="zh-CN" sz="2000" dirty="0">
                <a:solidFill>
                  <a:schemeClr val="tx1"/>
                </a:solidFill>
              </a:rPr>
              <a:t>with Collapsed Dependency Transfer and Label-enhanced Task-adaptive Projection Network”. ACL-2021  </a:t>
            </a:r>
            <a:r>
              <a:rPr lang="zh-CN" altLang="en-US" sz="2000" b="1" dirty="0">
                <a:solidFill>
                  <a:srgbClr val="FF0000"/>
                </a:solidFill>
              </a:rPr>
              <a:t>基于</a:t>
            </a:r>
            <a:r>
              <a:rPr lang="en-US" altLang="zh-CN" sz="2000" b="1" dirty="0">
                <a:solidFill>
                  <a:srgbClr val="FF0000"/>
                </a:solidFill>
              </a:rPr>
              <a:t>CRF</a:t>
            </a:r>
            <a:r>
              <a:rPr lang="zh-CN" altLang="en-US" sz="2000" b="1" dirty="0">
                <a:solidFill>
                  <a:srgbClr val="FF0000"/>
                </a:solidFill>
              </a:rPr>
              <a:t>改进</a:t>
            </a:r>
            <a:endParaRPr lang="en-US" altLang="zh-CN" sz="2000" b="1" dirty="0">
              <a:solidFill>
                <a:srgbClr val="FF0000"/>
              </a:solidFill>
            </a:endParaRPr>
          </a:p>
        </p:txBody>
      </p:sp>
      <p:sp>
        <p:nvSpPr>
          <p:cNvPr id="7" name="文本框 6">
            <a:extLst>
              <a:ext uri="{FF2B5EF4-FFF2-40B4-BE49-F238E27FC236}">
                <a16:creationId xmlns:a16="http://schemas.microsoft.com/office/drawing/2014/main" id="{B8E64E2B-9A8A-4344-A975-317702CFD3CB}"/>
              </a:ext>
            </a:extLst>
          </p:cNvPr>
          <p:cNvSpPr txBox="1"/>
          <p:nvPr/>
        </p:nvSpPr>
        <p:spPr>
          <a:xfrm>
            <a:off x="54012" y="3627075"/>
            <a:ext cx="4428497" cy="1169551"/>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solidFill>
                  <a:srgbClr val="0070C0"/>
                </a:solidFill>
                <a:latin typeface="Times New Roman" panose="02020603050405020304" pitchFamily="18" charset="0"/>
                <a:cs typeface="Times New Roman" panose="02020603050405020304" pitchFamily="18" charset="0"/>
              </a:rPr>
              <a:t>Problem</a:t>
            </a:r>
            <a:r>
              <a:rPr lang="zh-CN" altLang="en-US" b="1" dirty="0">
                <a:solidFill>
                  <a:srgbClr val="0070C0"/>
                </a:solidFill>
                <a:latin typeface="Times New Roman" panose="02020603050405020304" pitchFamily="18" charset="0"/>
                <a:cs typeface="Times New Roman" panose="02020603050405020304" pitchFamily="18" charset="0"/>
              </a:rPr>
              <a:t>：对于</a:t>
            </a:r>
            <a:r>
              <a:rPr lang="en-US" altLang="zh-CN" b="1" dirty="0">
                <a:solidFill>
                  <a:srgbClr val="0070C0"/>
                </a:solidFill>
                <a:latin typeface="Times New Roman" panose="02020603050405020304" pitchFamily="18" charset="0"/>
                <a:cs typeface="Times New Roman" panose="02020603050405020304" pitchFamily="18" charset="0"/>
              </a:rPr>
              <a:t>Label</a:t>
            </a:r>
            <a:r>
              <a:rPr lang="zh-CN" altLang="en-US" b="1" dirty="0">
                <a:solidFill>
                  <a:srgbClr val="0070C0"/>
                </a:solidFill>
                <a:latin typeface="Times New Roman" panose="02020603050405020304" pitchFamily="18" charset="0"/>
                <a:cs typeface="Times New Roman" panose="02020603050405020304" pitchFamily="18" charset="0"/>
              </a:rPr>
              <a:t>的依赖关系的需求</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黑体" panose="02010609060101010101" pitchFamily="49" charset="-122"/>
                <a:ea typeface="黑体" panose="02010609060101010101" pitchFamily="49" charset="-122"/>
                <a:cs typeface="Times New Roman" panose="02020603050405020304" pitchFamily="18" charset="0"/>
              </a:rPr>
              <a:t>不同域有不同的标签集，一个域的</a:t>
            </a:r>
            <a:r>
              <a:rPr lang="en-US" altLang="zh-CN" sz="1600" b="1" dirty="0">
                <a:latin typeface="黑体" panose="02010609060101010101" pitchFamily="49" charset="-122"/>
                <a:ea typeface="黑体" panose="02010609060101010101" pitchFamily="49" charset="-122"/>
                <a:cs typeface="Times New Roman" panose="02020603050405020304" pitchFamily="18" charset="0"/>
              </a:rPr>
              <a:t>label</a:t>
            </a:r>
            <a:r>
              <a:rPr lang="zh-CN" altLang="en-US" sz="1600" b="1" dirty="0">
                <a:latin typeface="黑体" panose="02010609060101010101" pitchFamily="49" charset="-122"/>
                <a:ea typeface="黑体" panose="02010609060101010101" pitchFamily="49" charset="-122"/>
                <a:cs typeface="Times New Roman" panose="02020603050405020304" pitchFamily="18" charset="0"/>
              </a:rPr>
              <a:t>的依赖关系无法迁移到其他的域</a:t>
            </a:r>
            <a:endParaRPr lang="en-US" altLang="zh-CN" sz="1600" b="1" dirty="0">
              <a:latin typeface="黑体" panose="02010609060101010101" pitchFamily="49" charset="-122"/>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黑体" panose="02010609060101010101" pitchFamily="49" charset="-122"/>
                <a:ea typeface="黑体" panose="02010609060101010101" pitchFamily="49" charset="-122"/>
                <a:cs typeface="Times New Roman" panose="02020603050405020304" pitchFamily="18" charset="0"/>
              </a:rPr>
              <a:t>从几个样本无法学习合理的转移关系</a:t>
            </a: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EEA19D45-6159-4E95-9F0F-7ED87EB96A23}"/>
              </a:ext>
            </a:extLst>
          </p:cNvPr>
          <p:cNvSpPr txBox="1"/>
          <p:nvPr/>
        </p:nvSpPr>
        <p:spPr>
          <a:xfrm>
            <a:off x="0" y="4724387"/>
            <a:ext cx="4303776" cy="1661993"/>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solidFill>
                  <a:srgbClr val="0070C0"/>
                </a:solidFill>
                <a:latin typeface="Times New Roman" panose="02020603050405020304" pitchFamily="18" charset="0"/>
                <a:cs typeface="Times New Roman" panose="02020603050405020304" pitchFamily="18" charset="0"/>
              </a:rPr>
              <a:t>Idea</a:t>
            </a:r>
            <a:r>
              <a:rPr lang="zh-CN" altLang="en-US" b="1" dirty="0">
                <a:solidFill>
                  <a:srgbClr val="0070C0"/>
                </a:solidFill>
                <a:latin typeface="Times New Roman" panose="02020603050405020304" pitchFamily="18" charset="0"/>
                <a:cs typeface="Times New Roman" panose="02020603050405020304" pitchFamily="18" charset="0"/>
              </a:rPr>
              <a:t>：</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通过把具体的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压缩成一个抽象的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，计算一个域无关的状态转移矩阵，实现不同域之间的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依赖转移</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在目标域把抽象的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依赖关系展开为具体的关系</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20BA5745-2987-4D86-AB60-1734519A4117}"/>
              </a:ext>
            </a:extLst>
          </p:cNvPr>
          <p:cNvSpPr/>
          <p:nvPr/>
        </p:nvSpPr>
        <p:spPr>
          <a:xfrm>
            <a:off x="523383" y="3139627"/>
            <a:ext cx="8294923" cy="369332"/>
          </a:xfrm>
          <a:prstGeom prst="rect">
            <a:avLst/>
          </a:prstGeom>
          <a:solidFill>
            <a:srgbClr val="002060"/>
          </a:solidFill>
          <a:ln>
            <a:solidFill>
              <a:srgbClr val="002060"/>
            </a:solidFill>
          </a:ln>
        </p:spPr>
        <p:txBody>
          <a:bodyPr wrap="square">
            <a:spAutoFit/>
          </a:bodyPr>
          <a:lstStyle/>
          <a:p>
            <a:pPr algn="ctr"/>
            <a:r>
              <a:rPr lang="zh-CN" altLang="en-US" b="1" dirty="0">
                <a:solidFill>
                  <a:schemeClr val="bg1"/>
                </a:solidFill>
                <a:latin typeface="+mn-ea"/>
              </a:rPr>
              <a:t>建模转移分数的挑战与解决</a:t>
            </a:r>
          </a:p>
        </p:txBody>
      </p:sp>
      <p:sp>
        <p:nvSpPr>
          <p:cNvPr id="10" name="矩形 9">
            <a:extLst>
              <a:ext uri="{FF2B5EF4-FFF2-40B4-BE49-F238E27FC236}">
                <a16:creationId xmlns:a16="http://schemas.microsoft.com/office/drawing/2014/main" id="{DFEE26A5-78A5-4DE9-AC42-B09C2F6A018B}"/>
              </a:ext>
            </a:extLst>
          </p:cNvPr>
          <p:cNvSpPr/>
          <p:nvPr/>
        </p:nvSpPr>
        <p:spPr>
          <a:xfrm>
            <a:off x="603767" y="1623732"/>
            <a:ext cx="8109314" cy="1200329"/>
          </a:xfrm>
          <a:prstGeom prst="rect">
            <a:avLst/>
          </a:prstGeom>
          <a:solidFill>
            <a:schemeClr val="accent4">
              <a:lumMod val="40000"/>
              <a:lumOff val="60000"/>
            </a:schemeClr>
          </a:solidFill>
        </p:spPr>
        <p:txBody>
          <a:bodyPr wrap="square">
            <a:spAutoFit/>
          </a:bodyPr>
          <a:lstStyle/>
          <a:p>
            <a:r>
              <a:rPr lang="zh-CN" altLang="en-US" b="1" dirty="0">
                <a:solidFill>
                  <a:srgbClr val="FF0000"/>
                </a:solidFill>
                <a:latin typeface="Times New Roman" panose="02020603050405020304" pitchFamily="18" charset="0"/>
                <a:ea typeface="KaiTi" panose="02010609060101010101" pitchFamily="49" charset="-122"/>
                <a:cs typeface="Times New Roman" panose="02020603050405020304" pitchFamily="18" charset="0"/>
              </a:rPr>
              <a:t>贡献</a:t>
            </a:r>
            <a:r>
              <a:rPr lang="en-US" altLang="zh-CN" b="1" dirty="0">
                <a:solidFill>
                  <a:srgbClr val="FF0000"/>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(1)</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提出了一种基于</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CRF</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的少样本序列标记框架，它通过整合</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token</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相似度和标签依赖关系的先前经验来预测少样本序列标签。</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(2)</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引入坍缩依赖迁移（</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Collapsed Dependency Transfer</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）来跨标签集、跨领域转移标签依赖性。（</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3</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）提出了</a:t>
            </a:r>
            <a:r>
              <a:rPr lang="en-US" altLang="zh-CN"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L-</a:t>
            </a:r>
            <a:r>
              <a:rPr lang="en-US" altLang="zh-CN" dirty="0" err="1">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TapNet</a:t>
            </a:r>
            <a:r>
              <a:rPr lang="zh-CN" altLang="en-US" dirty="0">
                <a:solidFill>
                  <a:srgbClr val="24292F"/>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rPr>
              <a:t>来得到更好的标签表示建模，从而更准确地预测标签概率。</a:t>
            </a:r>
            <a:endParaRPr lang="en-US" altLang="zh-CN" b="1" dirty="0">
              <a:solidFill>
                <a:srgbClr val="FF0000"/>
              </a:solidFill>
              <a:latin typeface="Times New Roman" panose="02020603050405020304" pitchFamily="18" charset="0"/>
              <a:ea typeface="KaiTi" panose="02010609060101010101" pitchFamily="49" charset="-122"/>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056244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a:t>
            </a:r>
            <a:r>
              <a:rPr lang="en-US" altLang="zh-CN"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Few-Shot NER</a:t>
            </a:r>
            <a:endPar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7E89491-EFDB-497E-854A-EC3102C9FAE1}" type="slidenum">
              <a:rPr lang="zh-CN" altLang="en-US" smtClean="0"/>
              <a:t>22</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166687" y="850977"/>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a:solidFill>
                  <a:srgbClr val="FF0000"/>
                </a:solidFill>
              </a:rPr>
              <a:t>Few-shot Slot </a:t>
            </a:r>
            <a:r>
              <a:rPr lang="en-US" altLang="zh-CN" sz="2000" dirty="0">
                <a:solidFill>
                  <a:schemeClr val="tx1"/>
                </a:solidFill>
              </a:rPr>
              <a:t>Tagging with Collapsed Dependency Transfer and Label-enhanced Task-adaptive Projection Network". ACL-2021 </a:t>
            </a:r>
            <a:r>
              <a:rPr lang="zh-CN" altLang="en-US" sz="2000" b="1" dirty="0">
                <a:solidFill>
                  <a:srgbClr val="FF0000"/>
                </a:solidFill>
              </a:rPr>
              <a:t>基于</a:t>
            </a:r>
            <a:r>
              <a:rPr lang="en-US" altLang="zh-CN" sz="2000" b="1" dirty="0">
                <a:solidFill>
                  <a:srgbClr val="FF0000"/>
                </a:solidFill>
              </a:rPr>
              <a:t>CRF</a:t>
            </a:r>
            <a:r>
              <a:rPr lang="zh-CN" altLang="en-US" sz="2000" b="1" dirty="0">
                <a:solidFill>
                  <a:srgbClr val="FF0000"/>
                </a:solidFill>
              </a:rPr>
              <a:t>改进</a:t>
            </a:r>
            <a:endParaRPr lang="en-US" altLang="zh-CN" sz="2000" dirty="0">
              <a:solidFill>
                <a:schemeClr val="tx1"/>
              </a:solidFill>
            </a:endParaRPr>
          </a:p>
        </p:txBody>
      </p:sp>
      <p:pic>
        <p:nvPicPr>
          <p:cNvPr id="2" name="图片 1">
            <a:extLst>
              <a:ext uri="{FF2B5EF4-FFF2-40B4-BE49-F238E27FC236}">
                <a16:creationId xmlns:a16="http://schemas.microsoft.com/office/drawing/2014/main" id="{AB9E78AE-612E-470F-A984-7F669953676B}"/>
              </a:ext>
            </a:extLst>
          </p:cNvPr>
          <p:cNvPicPr>
            <a:picLocks noChangeAspect="1"/>
          </p:cNvPicPr>
          <p:nvPr/>
        </p:nvPicPr>
        <p:blipFill rotWithShape="1">
          <a:blip r:embed="rId3"/>
          <a:srcRect b="42963"/>
          <a:stretch/>
        </p:blipFill>
        <p:spPr>
          <a:xfrm>
            <a:off x="1972349" y="3772526"/>
            <a:ext cx="5715000" cy="1743912"/>
          </a:xfrm>
          <a:prstGeom prst="rect">
            <a:avLst/>
          </a:prstGeom>
        </p:spPr>
      </p:pic>
      <p:sp>
        <p:nvSpPr>
          <p:cNvPr id="10" name="矩形 9">
            <a:extLst>
              <a:ext uri="{FF2B5EF4-FFF2-40B4-BE49-F238E27FC236}">
                <a16:creationId xmlns:a16="http://schemas.microsoft.com/office/drawing/2014/main" id="{77A40A59-43C2-40B0-AA1F-092AF6BD1286}"/>
              </a:ext>
            </a:extLst>
          </p:cNvPr>
          <p:cNvSpPr/>
          <p:nvPr/>
        </p:nvSpPr>
        <p:spPr>
          <a:xfrm>
            <a:off x="682388" y="1628903"/>
            <a:ext cx="8294923" cy="369332"/>
          </a:xfrm>
          <a:prstGeom prst="rect">
            <a:avLst/>
          </a:prstGeom>
          <a:solidFill>
            <a:srgbClr val="002060"/>
          </a:solidFill>
          <a:ln>
            <a:solidFill>
              <a:srgbClr val="002060"/>
            </a:solidFill>
          </a:ln>
        </p:spPr>
        <p:txBody>
          <a:bodyPr wrap="square">
            <a:spAutoFit/>
          </a:bodyPr>
          <a:lstStyle/>
          <a:p>
            <a:pPr algn="ctr"/>
            <a:r>
              <a:rPr lang="zh-CN" altLang="en-US" b="1" dirty="0">
                <a:solidFill>
                  <a:schemeClr val="bg1"/>
                </a:solidFill>
                <a:latin typeface="+mn-ea"/>
              </a:rPr>
              <a:t>建模转移分数的挑战与解决</a:t>
            </a:r>
          </a:p>
        </p:txBody>
      </p:sp>
      <p:sp>
        <p:nvSpPr>
          <p:cNvPr id="11" name="文本框 10">
            <a:extLst>
              <a:ext uri="{FF2B5EF4-FFF2-40B4-BE49-F238E27FC236}">
                <a16:creationId xmlns:a16="http://schemas.microsoft.com/office/drawing/2014/main" id="{F2E7CB62-ACC2-4059-B97E-B29BE1440440}"/>
              </a:ext>
            </a:extLst>
          </p:cNvPr>
          <p:cNvSpPr txBox="1"/>
          <p:nvPr/>
        </p:nvSpPr>
        <p:spPr>
          <a:xfrm>
            <a:off x="1714499" y="2300605"/>
            <a:ext cx="6051077" cy="1169551"/>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solidFill>
                  <a:srgbClr val="0070C0"/>
                </a:solidFill>
                <a:latin typeface="Times New Roman" panose="02020603050405020304" pitchFamily="18" charset="0"/>
                <a:ea typeface="Yu Gothic Light" panose="020B0300000000000000" pitchFamily="34" charset="-128"/>
                <a:cs typeface="Times New Roman" panose="02020603050405020304" pitchFamily="18" charset="0"/>
              </a:rPr>
              <a:t>Solution</a:t>
            </a:r>
            <a:r>
              <a:rPr lang="zh-CN" altLang="en-US" b="1" dirty="0">
                <a:solidFill>
                  <a:srgbClr val="0070C0"/>
                </a:solidFill>
                <a:latin typeface="Times New Roman" panose="02020603050405020304" pitchFamily="18" charset="0"/>
                <a:ea typeface="Yu Gothic Light" panose="020B0300000000000000" pitchFamily="34" charset="-128"/>
                <a:cs typeface="Times New Roman" panose="02020603050405020304" pitchFamily="18" charset="0"/>
              </a:rPr>
              <a:t>：</a:t>
            </a:r>
            <a:r>
              <a:rPr lang="en-US" altLang="zh-CN" b="1" dirty="0">
                <a:latin typeface="Times New Roman" panose="02020603050405020304" pitchFamily="18" charset="0"/>
                <a:ea typeface="Yu Gothic Light" panose="020B0300000000000000" pitchFamily="34" charset="-128"/>
                <a:cs typeface="Times New Roman" panose="02020603050405020304" pitchFamily="18" charset="0"/>
              </a:rPr>
              <a:t>Collapsed Dependency Transfer</a:t>
            </a:r>
            <a:endParaRPr lang="en-US" altLang="zh-CN" b="1" dirty="0">
              <a:solidFill>
                <a:srgbClr val="0070C0"/>
              </a:solidFill>
              <a:latin typeface="Times New Roman" panose="02020603050405020304" pitchFamily="18" charset="0"/>
              <a:ea typeface="Yu Gothic Light" panose="020B0300000000000000" pitchFamily="34" charset="-128"/>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ea typeface="Yu Gothic Light" panose="020B0300000000000000" pitchFamily="34" charset="-128"/>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学习一个折叠坍塌的转移矩阵建模抽象标签转转移概率</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ea typeface="Yu Gothic Light" panose="020B0300000000000000" pitchFamily="34" charset="-128"/>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从然后在新</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domain</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使用时根据具体的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 set</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展开（填入相同颜色值）</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110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a:t>
            </a:r>
            <a:r>
              <a:rPr lang="en-US" altLang="zh-CN"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Few-Shot NER</a:t>
            </a:r>
            <a:endPar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7E89491-EFDB-497E-854A-EC3102C9FAE1}" type="slidenum">
              <a:rPr lang="zh-CN" altLang="en-US" smtClean="0"/>
              <a:t>23</a:t>
            </a:fld>
            <a:r>
              <a:rPr lang="en-US" altLang="zh-CN" dirty="0"/>
              <a:t>/7</a:t>
            </a:r>
            <a:endParaRPr lang="zh-CN" altLang="en-US" dirty="0"/>
          </a:p>
        </p:txBody>
      </p:sp>
      <p:sp>
        <p:nvSpPr>
          <p:cNvPr id="5" name="矩形 4">
            <a:extLst>
              <a:ext uri="{FF2B5EF4-FFF2-40B4-BE49-F238E27FC236}">
                <a16:creationId xmlns:a16="http://schemas.microsoft.com/office/drawing/2014/main" id="{829C682F-EBFF-48E3-96D8-755A70AA2178}"/>
              </a:ext>
            </a:extLst>
          </p:cNvPr>
          <p:cNvSpPr/>
          <p:nvPr/>
        </p:nvSpPr>
        <p:spPr>
          <a:xfrm>
            <a:off x="166687" y="850977"/>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a:solidFill>
                  <a:srgbClr val="FF0000"/>
                </a:solidFill>
              </a:rPr>
              <a:t>Few-shot Slot Tagging</a:t>
            </a:r>
            <a:r>
              <a:rPr lang="en-US" altLang="zh-CN" sz="2000" dirty="0">
                <a:solidFill>
                  <a:schemeClr val="tx1"/>
                </a:solidFill>
              </a:rPr>
              <a:t> with Collapsed Dependency Transfer and Label-enhanced Task-adaptive Projection Network". ACL-2021 </a:t>
            </a:r>
            <a:r>
              <a:rPr lang="zh-CN" altLang="en-US" sz="2000" b="1" dirty="0">
                <a:solidFill>
                  <a:srgbClr val="FF0000"/>
                </a:solidFill>
              </a:rPr>
              <a:t>基于</a:t>
            </a:r>
            <a:r>
              <a:rPr lang="en-US" altLang="zh-CN" sz="2000" b="1" dirty="0">
                <a:solidFill>
                  <a:srgbClr val="FF0000"/>
                </a:solidFill>
              </a:rPr>
              <a:t>CRF</a:t>
            </a:r>
            <a:r>
              <a:rPr lang="zh-CN" altLang="en-US" sz="2000" b="1" dirty="0">
                <a:solidFill>
                  <a:srgbClr val="FF0000"/>
                </a:solidFill>
              </a:rPr>
              <a:t>改进</a:t>
            </a:r>
            <a:endParaRPr lang="en-US" altLang="zh-CN" sz="2000" dirty="0">
              <a:solidFill>
                <a:schemeClr val="tx1"/>
              </a:solidFill>
            </a:endParaRPr>
          </a:p>
        </p:txBody>
      </p:sp>
      <p:sp>
        <p:nvSpPr>
          <p:cNvPr id="10" name="矩形 9">
            <a:extLst>
              <a:ext uri="{FF2B5EF4-FFF2-40B4-BE49-F238E27FC236}">
                <a16:creationId xmlns:a16="http://schemas.microsoft.com/office/drawing/2014/main" id="{7EA559B5-E71E-43E7-9BE3-DB65E29E42CE}"/>
              </a:ext>
            </a:extLst>
          </p:cNvPr>
          <p:cNvSpPr/>
          <p:nvPr/>
        </p:nvSpPr>
        <p:spPr>
          <a:xfrm>
            <a:off x="682388" y="1628903"/>
            <a:ext cx="8294923" cy="369332"/>
          </a:xfrm>
          <a:prstGeom prst="rect">
            <a:avLst/>
          </a:prstGeom>
          <a:solidFill>
            <a:srgbClr val="002060"/>
          </a:solidFill>
          <a:ln>
            <a:solidFill>
              <a:srgbClr val="002060"/>
            </a:solidFill>
          </a:ln>
        </p:spPr>
        <p:txBody>
          <a:bodyPr wrap="square">
            <a:spAutoFit/>
          </a:bodyPr>
          <a:lstStyle/>
          <a:p>
            <a:pPr algn="ctr"/>
            <a:r>
              <a:rPr lang="zh-CN" altLang="en-US" b="1" dirty="0">
                <a:solidFill>
                  <a:schemeClr val="bg1"/>
                </a:solidFill>
                <a:latin typeface="+mn-ea"/>
              </a:rPr>
              <a:t>解决</a:t>
            </a:r>
            <a:r>
              <a:rPr lang="en-US" altLang="zh-CN" b="1" dirty="0">
                <a:solidFill>
                  <a:schemeClr val="bg1"/>
                </a:solidFill>
                <a:latin typeface="+mn-ea"/>
              </a:rPr>
              <a:t>Emission</a:t>
            </a:r>
            <a:r>
              <a:rPr lang="zh-CN" altLang="en-US" b="1" dirty="0">
                <a:solidFill>
                  <a:schemeClr val="bg1"/>
                </a:solidFill>
                <a:latin typeface="+mn-ea"/>
              </a:rPr>
              <a:t>中的相似度计算挑战</a:t>
            </a:r>
          </a:p>
        </p:txBody>
      </p:sp>
      <p:sp>
        <p:nvSpPr>
          <p:cNvPr id="11" name="文本框 10">
            <a:extLst>
              <a:ext uri="{FF2B5EF4-FFF2-40B4-BE49-F238E27FC236}">
                <a16:creationId xmlns:a16="http://schemas.microsoft.com/office/drawing/2014/main" id="{08289BB8-A2CE-4C19-A41B-960252E30885}"/>
              </a:ext>
            </a:extLst>
          </p:cNvPr>
          <p:cNvSpPr txBox="1"/>
          <p:nvPr/>
        </p:nvSpPr>
        <p:spPr>
          <a:xfrm>
            <a:off x="336201" y="2672752"/>
            <a:ext cx="6264322" cy="646331"/>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solidFill>
                  <a:srgbClr val="0070C0"/>
                </a:solidFill>
                <a:latin typeface="Times New Roman" panose="02020603050405020304" pitchFamily="18" charset="0"/>
                <a:cs typeface="Times New Roman" panose="02020603050405020304" pitchFamily="18" charset="0"/>
              </a:rPr>
              <a:t>Problem</a:t>
            </a:r>
            <a:r>
              <a:rPr lang="zh-CN" altLang="en-US" b="1" dirty="0">
                <a:solidFill>
                  <a:srgbClr val="0070C0"/>
                </a:solidFill>
                <a:latin typeface="Times New Roman" panose="02020603050405020304" pitchFamily="18" charset="0"/>
                <a:cs typeface="Times New Roman" panose="02020603050405020304" pitchFamily="18" charset="0"/>
              </a:rPr>
              <a:t>：</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表示在空间中很容易稠密不易区分</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5092E247-3E37-43BA-816D-1BDE2177EE9F}"/>
              </a:ext>
            </a:extLst>
          </p:cNvPr>
          <p:cNvPicPr>
            <a:picLocks noChangeAspect="1"/>
          </p:cNvPicPr>
          <p:nvPr/>
        </p:nvPicPr>
        <p:blipFill rotWithShape="1">
          <a:blip r:embed="rId3"/>
          <a:srcRect r="45162"/>
          <a:stretch/>
        </p:blipFill>
        <p:spPr>
          <a:xfrm>
            <a:off x="6421025" y="2455510"/>
            <a:ext cx="2556286" cy="2773587"/>
          </a:xfrm>
          <a:prstGeom prst="rect">
            <a:avLst/>
          </a:prstGeom>
        </p:spPr>
      </p:pic>
      <p:sp>
        <p:nvSpPr>
          <p:cNvPr id="13" name="椭圆 12">
            <a:extLst>
              <a:ext uri="{FF2B5EF4-FFF2-40B4-BE49-F238E27FC236}">
                <a16:creationId xmlns:a16="http://schemas.microsoft.com/office/drawing/2014/main" id="{28B3842D-B2A5-4AF0-B1AA-799A03706FD7}"/>
              </a:ext>
            </a:extLst>
          </p:cNvPr>
          <p:cNvSpPr/>
          <p:nvPr/>
        </p:nvSpPr>
        <p:spPr>
          <a:xfrm>
            <a:off x="6641466" y="4285663"/>
            <a:ext cx="2115403" cy="729894"/>
          </a:xfrm>
          <a:prstGeom prst="ellipse">
            <a:avLst/>
          </a:prstGeom>
          <a:noFill/>
          <a:ln w="28575">
            <a:solidFill>
              <a:srgbClr val="FF0000"/>
            </a:solid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6208F6B-48C4-46AF-9079-39D85363F825}"/>
              </a:ext>
            </a:extLst>
          </p:cNvPr>
          <p:cNvSpPr txBox="1"/>
          <p:nvPr/>
        </p:nvSpPr>
        <p:spPr>
          <a:xfrm>
            <a:off x="336201" y="3776358"/>
            <a:ext cx="6264322" cy="1138773"/>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solidFill>
                  <a:srgbClr val="0070C0"/>
                </a:solidFill>
                <a:latin typeface="Times New Roman" panose="02020603050405020304" pitchFamily="18" charset="0"/>
                <a:cs typeface="Times New Roman" panose="02020603050405020304" pitchFamily="18" charset="0"/>
              </a:rPr>
              <a:t>Idea</a:t>
            </a:r>
            <a:r>
              <a:rPr lang="zh-CN" altLang="en-US" b="1" dirty="0">
                <a:solidFill>
                  <a:srgbClr val="0070C0"/>
                </a:solidFill>
                <a:latin typeface="Times New Roman" panose="02020603050405020304" pitchFamily="18" charset="0"/>
                <a:cs typeface="Times New Roman" panose="02020603050405020304" pitchFamily="18" charset="0"/>
              </a:rPr>
              <a:t>：</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拉开不同类别之间的距离密不易区分</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p"/>
            </a:pPr>
            <a:r>
              <a:rPr lang="zh-CN" altLang="en-US" sz="1600"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中的语义信息</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lvl="1"/>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1CAA32C9-33E8-43D9-A4F7-F8F869B7B83B}"/>
              </a:ext>
            </a:extLst>
          </p:cNvPr>
          <p:cNvSpPr txBox="1"/>
          <p:nvPr/>
        </p:nvSpPr>
        <p:spPr>
          <a:xfrm>
            <a:off x="310239" y="4868250"/>
            <a:ext cx="6264322" cy="892552"/>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solidFill>
                  <a:srgbClr val="0070C0"/>
                </a:solidFill>
                <a:latin typeface="Times New Roman" panose="02020603050405020304" pitchFamily="18" charset="0"/>
                <a:cs typeface="Times New Roman" panose="02020603050405020304" pitchFamily="18" charset="0"/>
              </a:rPr>
              <a:t>Solution</a:t>
            </a:r>
            <a:r>
              <a:rPr lang="zh-CN" altLang="en-US" b="1" dirty="0">
                <a:solidFill>
                  <a:srgbClr val="0070C0"/>
                </a:solidFill>
                <a:latin typeface="Times New Roman" panose="02020603050405020304" pitchFamily="18" charset="0"/>
                <a:cs typeface="Times New Roman" panose="02020603050405020304" pitchFamily="18" charset="0"/>
              </a:rPr>
              <a:t>：</a:t>
            </a:r>
            <a:r>
              <a:rPr lang="en-US" altLang="zh-CN" b="1" dirty="0">
                <a:solidFill>
                  <a:srgbClr val="0070C0"/>
                </a:solidFill>
                <a:latin typeface="Times New Roman" panose="02020603050405020304" pitchFamily="18" charset="0"/>
                <a:cs typeface="Times New Roman" panose="02020603050405020304" pitchFamily="18" charset="0"/>
              </a:rPr>
              <a:t>Label-enhanced </a:t>
            </a:r>
            <a:r>
              <a:rPr lang="en-US" altLang="zh-CN" b="1" dirty="0" err="1">
                <a:solidFill>
                  <a:srgbClr val="0070C0"/>
                </a:solidFill>
                <a:latin typeface="Times New Roman" panose="02020603050405020304" pitchFamily="18" charset="0"/>
                <a:cs typeface="Times New Roman" panose="02020603050405020304" pitchFamily="18" charset="0"/>
              </a:rPr>
              <a:t>TapNet</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在构造映射空间的时候，要求和</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名的表示对齐</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p"/>
            </a:pPr>
            <a:r>
              <a:rPr lang="zh-CN" altLang="en-US" sz="1600" b="1"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类别表示以插值的方式加入</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名的表示</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732315B9-0A3F-40AB-8B20-7EC2BE554E4B}"/>
              </a:ext>
            </a:extLst>
          </p:cNvPr>
          <p:cNvPicPr>
            <a:picLocks noChangeAspect="1"/>
          </p:cNvPicPr>
          <p:nvPr/>
        </p:nvPicPr>
        <p:blipFill>
          <a:blip r:embed="rId4"/>
          <a:stretch>
            <a:fillRect/>
          </a:stretch>
        </p:blipFill>
        <p:spPr>
          <a:xfrm>
            <a:off x="4650304" y="3358698"/>
            <a:ext cx="1729778" cy="1327761"/>
          </a:xfrm>
          <a:prstGeom prst="rect">
            <a:avLst/>
          </a:prstGeom>
        </p:spPr>
      </p:pic>
      <p:sp>
        <p:nvSpPr>
          <p:cNvPr id="17" name="箭头: 右 16">
            <a:extLst>
              <a:ext uri="{FF2B5EF4-FFF2-40B4-BE49-F238E27FC236}">
                <a16:creationId xmlns:a16="http://schemas.microsoft.com/office/drawing/2014/main" id="{D79069A2-4570-45CF-81F6-A8C50B501249}"/>
              </a:ext>
            </a:extLst>
          </p:cNvPr>
          <p:cNvSpPr/>
          <p:nvPr/>
        </p:nvSpPr>
        <p:spPr>
          <a:xfrm>
            <a:off x="6380082" y="3950784"/>
            <a:ext cx="177420" cy="285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1635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7E89491-EFDB-497E-854A-EC3102C9FAE1}" type="slidenum">
              <a:rPr lang="zh-CN" altLang="en-US" smtClean="0"/>
              <a:t>24</a:t>
            </a:fld>
            <a:r>
              <a:rPr lang="en-US" altLang="zh-CN" dirty="0"/>
              <a:t>/7</a:t>
            </a:r>
            <a:endParaRPr lang="zh-CN" altLang="en-US" dirty="0"/>
          </a:p>
        </p:txBody>
      </p:sp>
      <p:pic>
        <p:nvPicPr>
          <p:cNvPr id="5" name="图片 4">
            <a:extLst>
              <a:ext uri="{FF2B5EF4-FFF2-40B4-BE49-F238E27FC236}">
                <a16:creationId xmlns:a16="http://schemas.microsoft.com/office/drawing/2014/main" id="{3A23F434-29C7-4421-94EF-B6BDD2662ADA}"/>
              </a:ext>
            </a:extLst>
          </p:cNvPr>
          <p:cNvPicPr>
            <a:picLocks noChangeAspect="1"/>
          </p:cNvPicPr>
          <p:nvPr/>
        </p:nvPicPr>
        <p:blipFill rotWithShape="1">
          <a:blip r:embed="rId3"/>
          <a:srcRect b="16756"/>
          <a:stretch/>
        </p:blipFill>
        <p:spPr>
          <a:xfrm>
            <a:off x="0" y="2815848"/>
            <a:ext cx="9144000" cy="4042152"/>
          </a:xfrm>
          <a:prstGeom prst="rect">
            <a:avLst/>
          </a:prstGeom>
        </p:spPr>
      </p:pic>
      <p:sp>
        <p:nvSpPr>
          <p:cNvPr id="7" name="矩形 6">
            <a:extLst>
              <a:ext uri="{FF2B5EF4-FFF2-40B4-BE49-F238E27FC236}">
                <a16:creationId xmlns:a16="http://schemas.microsoft.com/office/drawing/2014/main" id="{1EA56F72-48B5-426A-AF27-19D327778F5E}"/>
              </a:ext>
            </a:extLst>
          </p:cNvPr>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融合标签语义的</a:t>
            </a:r>
            <a:r>
              <a:rPr lang="en-US" altLang="zh-CN"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Few-Shot NER</a:t>
            </a:r>
            <a:endPar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8AFE2836-0058-4E03-8967-B61592741A2F}"/>
              </a:ext>
            </a:extLst>
          </p:cNvPr>
          <p:cNvSpPr/>
          <p:nvPr/>
        </p:nvSpPr>
        <p:spPr>
          <a:xfrm>
            <a:off x="166687" y="839093"/>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“Label Semantics for </a:t>
            </a:r>
            <a:r>
              <a:rPr lang="en-US" altLang="zh-CN" sz="2000" dirty="0">
                <a:solidFill>
                  <a:srgbClr val="FF0000"/>
                </a:solidFill>
              </a:rPr>
              <a:t>Few Shot Named Entity Recognition</a:t>
            </a:r>
            <a:r>
              <a:rPr lang="en-US" altLang="zh-CN" sz="2000" dirty="0">
                <a:solidFill>
                  <a:schemeClr val="tx1"/>
                </a:solidFill>
              </a:rPr>
              <a:t>". ACL-2021</a:t>
            </a:r>
          </a:p>
        </p:txBody>
      </p:sp>
      <p:sp>
        <p:nvSpPr>
          <p:cNvPr id="8" name="矩形 7">
            <a:extLst>
              <a:ext uri="{FF2B5EF4-FFF2-40B4-BE49-F238E27FC236}">
                <a16:creationId xmlns:a16="http://schemas.microsoft.com/office/drawing/2014/main" id="{6952C728-374C-4457-9467-22D7900FBEB0}"/>
              </a:ext>
            </a:extLst>
          </p:cNvPr>
          <p:cNvSpPr/>
          <p:nvPr/>
        </p:nvSpPr>
        <p:spPr>
          <a:xfrm>
            <a:off x="467592" y="1567670"/>
            <a:ext cx="8404617" cy="1077218"/>
          </a:xfrm>
          <a:prstGeom prst="rect">
            <a:avLst/>
          </a:prstGeom>
          <a:solidFill>
            <a:schemeClr val="accent5">
              <a:lumMod val="40000"/>
              <a:lumOff val="60000"/>
            </a:schemeClr>
          </a:solidFill>
          <a:ln>
            <a:solidFill>
              <a:schemeClr val="tx1"/>
            </a:solidFill>
            <a:prstDash val="dashDot"/>
          </a:ln>
        </p:spPr>
        <p:txBody>
          <a:bodyPr wrap="square">
            <a:spAutoFit/>
          </a:bodyPr>
          <a:lstStyle/>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核心点</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：在于使用了</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label name</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的语义信息为模型提供额外的信息。</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endParaRPr>
          </a:p>
          <a:p>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它的</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核心假设</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是：标签的名称承载了标签的含义信息，而这些信息同样是模型可以从数据中归纳出来的。</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Hou</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等人仅使用标签表示作为参考来指导投影函数的学习，在这种情况下，标签表示只计算一次。训练期间，我们的标签表示会随着每次更新而更新。</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88792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4218" y="4293735"/>
            <a:ext cx="7775575" cy="1143000"/>
          </a:xfrm>
          <a:prstGeom prst="rect">
            <a:avLst/>
          </a:prstGeom>
          <a:effectLst/>
        </p:spPr>
        <p:txBody>
          <a:bodyPr>
            <a:spAutoFit/>
          </a:bodyPr>
          <a:lstStyle/>
          <a:p>
            <a:pPr indent="127000" algn="ctr">
              <a:lnSpc>
                <a:spcPct val="120000"/>
              </a:lnSpc>
              <a:defRPr/>
            </a:pPr>
            <a:r>
              <a:rPr lang="zh-CN" altLang="en-US" sz="3200" b="1" kern="100" dirty="0">
                <a:solidFill>
                  <a:srgbClr val="1557AE"/>
                </a:solidFill>
                <a:latin typeface="+mj-lt"/>
                <a:ea typeface="楷体" panose="02010609060101010101" pitchFamily="49" charset="-122"/>
                <a:cs typeface="Times New Roman" panose="02020603050405020304" pitchFamily="18" charset="0"/>
              </a:rPr>
              <a:t>汇报人</a:t>
            </a:r>
            <a:r>
              <a:rPr lang="en-US" altLang="zh-CN" sz="3200" b="1" kern="100" dirty="0">
                <a:solidFill>
                  <a:srgbClr val="1557AE"/>
                </a:solidFill>
                <a:latin typeface="+mj-lt"/>
                <a:ea typeface="楷体" panose="02010609060101010101" pitchFamily="49" charset="-122"/>
                <a:cs typeface="Times New Roman" panose="02020603050405020304" pitchFamily="18" charset="0"/>
              </a:rPr>
              <a:t> </a:t>
            </a:r>
            <a:r>
              <a:rPr lang="zh-CN" altLang="en-US" sz="3200" b="1" kern="100" dirty="0">
                <a:solidFill>
                  <a:srgbClr val="1557AE"/>
                </a:solidFill>
                <a:latin typeface="+mj-lt"/>
                <a:ea typeface="楷体" panose="02010609060101010101" pitchFamily="49" charset="-122"/>
                <a:cs typeface="Times New Roman" panose="02020603050405020304" pitchFamily="18" charset="0"/>
              </a:rPr>
              <a:t>：张浩堃</a:t>
            </a:r>
            <a:endParaRPr lang="en-US" altLang="zh-CN" sz="3200" b="1" kern="100" dirty="0">
              <a:solidFill>
                <a:srgbClr val="1557AE"/>
              </a:solidFill>
              <a:ea typeface="楷体" panose="02010609060101010101" pitchFamily="49" charset="-122"/>
              <a:cs typeface="Times New Roman" panose="02020603050405020304" pitchFamily="18" charset="0"/>
            </a:endParaRPr>
          </a:p>
          <a:p>
            <a:pPr indent="127000" algn="ctr">
              <a:lnSpc>
                <a:spcPct val="140000"/>
              </a:lnSpc>
              <a:defRPr/>
            </a:pP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汇报日期：</a:t>
            </a:r>
            <a:r>
              <a:rPr lang="en-US" altLang="zh-CN"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2022</a:t>
            </a: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年</a:t>
            </a:r>
            <a:r>
              <a:rPr lang="en-US" altLang="zh-CN"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7</a:t>
            </a: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月</a:t>
            </a:r>
            <a:r>
              <a:rPr lang="en-US" altLang="zh-CN"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22</a:t>
            </a:r>
            <a:r>
              <a:rPr lang="zh-CN" altLang="en-US" sz="2400" b="1" kern="100" dirty="0">
                <a:solidFill>
                  <a:srgbClr val="1557AE"/>
                </a:solidFill>
                <a:latin typeface="Times New Roman" panose="02020603050405020304" pitchFamily="18" charset="0"/>
                <a:ea typeface="方正兰亭中黑_GBK" panose="02000000000000000000" pitchFamily="2" charset="-122"/>
                <a:cs typeface="Times New Roman" panose="02020603050405020304" pitchFamily="18" charset="0"/>
              </a:rPr>
              <a:t>日</a:t>
            </a:r>
            <a:endParaRPr lang="en-US" altLang="zh-CN" sz="2400" kern="100" dirty="0">
              <a:solidFill>
                <a:srgbClr val="1557AE"/>
              </a:solidFill>
              <a:latin typeface="+mj-lt"/>
              <a:ea typeface="方正兰亭中黑_GBK" panose="02000000000000000000" pitchFamily="2" charset="-122"/>
              <a:cs typeface="Times New Roman" panose="02020603050405020304"/>
            </a:endParaRPr>
          </a:p>
        </p:txBody>
      </p:sp>
      <p:sp>
        <p:nvSpPr>
          <p:cNvPr id="6" name="矩形 5"/>
          <p:cNvSpPr/>
          <p:nvPr/>
        </p:nvSpPr>
        <p:spPr>
          <a:xfrm>
            <a:off x="0" y="2392490"/>
            <a:ext cx="9144000" cy="835998"/>
          </a:xfrm>
          <a:prstGeom prst="rect">
            <a:avLst/>
          </a:prstGeom>
          <a:effectLst>
            <a:outerShdw blurRad="50800" dist="38100" dir="5400000" algn="t" rotWithShape="0">
              <a:prstClr val="black">
                <a:alpha val="40000"/>
              </a:prstClr>
            </a:outerShdw>
          </a:effectLst>
        </p:spPr>
        <p:txBody>
          <a:bodyPr>
            <a:spAutoFit/>
          </a:bodyPr>
          <a:lstStyle/>
          <a:p>
            <a:pPr indent="127000" algn="ctr">
              <a:lnSpc>
                <a:spcPct val="120000"/>
              </a:lnSpc>
              <a:defRPr/>
            </a:pPr>
            <a:r>
              <a:rPr lang="zh-CN" altLang="en-US" sz="4400" b="1" kern="100" dirty="0">
                <a:solidFill>
                  <a:schemeClr val="bg1"/>
                </a:solidFill>
                <a:latin typeface="PingFang SC Semibold" panose="020B0400000000000000" pitchFamily="34" charset="-122"/>
                <a:ea typeface="PingFang SC Semibold" panose="020B0400000000000000" pitchFamily="34" charset="-122"/>
                <a:cs typeface="Times New Roman" panose="02020603050405020304" pitchFamily="18" charset="0"/>
              </a:rPr>
              <a:t>谢谢</a:t>
            </a:r>
            <a:endParaRPr lang="en-US" altLang="zh-CN" sz="4400" b="1" kern="100" dirty="0">
              <a:solidFill>
                <a:schemeClr val="bg1"/>
              </a:solidFill>
              <a:latin typeface="PingFang SC Semibold" panose="020B0400000000000000" pitchFamily="34" charset="-122"/>
              <a:ea typeface="PingFang SC Semibold" panose="020B0400000000000000"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8135692"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硕士论文开题框架</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26</a:t>
            </a:fld>
            <a:r>
              <a:rPr lang="en-US" altLang="zh-CN" dirty="0"/>
              <a:t>/7</a:t>
            </a:r>
            <a:endParaRPr lang="zh-CN" altLang="en-US" dirty="0"/>
          </a:p>
        </p:txBody>
      </p:sp>
      <p:sp>
        <p:nvSpPr>
          <p:cNvPr id="11" name="文本框 10">
            <a:extLst>
              <a:ext uri="{FF2B5EF4-FFF2-40B4-BE49-F238E27FC236}">
                <a16:creationId xmlns:a16="http://schemas.microsoft.com/office/drawing/2014/main" id="{08289BB8-A2CE-4C19-A41B-960252E30885}"/>
              </a:ext>
            </a:extLst>
          </p:cNvPr>
          <p:cNvSpPr txBox="1"/>
          <p:nvPr/>
        </p:nvSpPr>
        <p:spPr>
          <a:xfrm>
            <a:off x="1008308" y="901896"/>
            <a:ext cx="7376567"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0070C0"/>
                </a:solidFill>
                <a:latin typeface="Times New Roman" panose="02020603050405020304" pitchFamily="18" charset="0"/>
                <a:cs typeface="Times New Roman" panose="02020603050405020304" pitchFamily="18" charset="0"/>
              </a:rPr>
              <a:t>研究点</a:t>
            </a:r>
            <a:r>
              <a:rPr lang="en-US" altLang="zh-CN" b="1" dirty="0">
                <a:solidFill>
                  <a:srgbClr val="0070C0"/>
                </a:solidFill>
                <a:latin typeface="Times New Roman" panose="02020603050405020304" pitchFamily="18" charset="0"/>
                <a:cs typeface="Times New Roman" panose="02020603050405020304" pitchFamily="18" charset="0"/>
              </a:rPr>
              <a:t>1</a:t>
            </a:r>
            <a:r>
              <a:rPr lang="zh-CN" altLang="en-US" b="1" dirty="0">
                <a:solidFill>
                  <a:srgbClr val="0070C0"/>
                </a:solidFill>
                <a:latin typeface="Times New Roman" panose="02020603050405020304" pitchFamily="18" charset="0"/>
                <a:cs typeface="Times New Roman" panose="02020603050405020304" pitchFamily="18" charset="0"/>
              </a:rPr>
              <a:t>：基于提示学习的小样本命名实体识别方法研究</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传统的有过拟合风险，使用提示学习方法</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B34C5881-B572-4471-82C0-ACBC7C933AEE}"/>
              </a:ext>
            </a:extLst>
          </p:cNvPr>
          <p:cNvPicPr>
            <a:picLocks noChangeAspect="1"/>
          </p:cNvPicPr>
          <p:nvPr/>
        </p:nvPicPr>
        <p:blipFill>
          <a:blip r:embed="rId3"/>
          <a:stretch>
            <a:fillRect/>
          </a:stretch>
        </p:blipFill>
        <p:spPr>
          <a:xfrm>
            <a:off x="455344" y="3909269"/>
            <a:ext cx="5467350" cy="2495550"/>
          </a:xfrm>
          <a:prstGeom prst="rect">
            <a:avLst/>
          </a:prstGeom>
        </p:spPr>
      </p:pic>
      <p:pic>
        <p:nvPicPr>
          <p:cNvPr id="4" name="图片 3">
            <a:extLst>
              <a:ext uri="{FF2B5EF4-FFF2-40B4-BE49-F238E27FC236}">
                <a16:creationId xmlns:a16="http://schemas.microsoft.com/office/drawing/2014/main" id="{D7084927-3F02-4C5C-8444-D69D0A32BED6}"/>
              </a:ext>
            </a:extLst>
          </p:cNvPr>
          <p:cNvPicPr>
            <a:picLocks noChangeAspect="1"/>
          </p:cNvPicPr>
          <p:nvPr/>
        </p:nvPicPr>
        <p:blipFill>
          <a:blip r:embed="rId4"/>
          <a:stretch>
            <a:fillRect/>
          </a:stretch>
        </p:blipFill>
        <p:spPr>
          <a:xfrm>
            <a:off x="4884283" y="3840943"/>
            <a:ext cx="4259717" cy="2078831"/>
          </a:xfrm>
          <a:prstGeom prst="rect">
            <a:avLst/>
          </a:prstGeom>
        </p:spPr>
      </p:pic>
      <p:sp>
        <p:nvSpPr>
          <p:cNvPr id="7" name="文本框 6">
            <a:extLst>
              <a:ext uri="{FF2B5EF4-FFF2-40B4-BE49-F238E27FC236}">
                <a16:creationId xmlns:a16="http://schemas.microsoft.com/office/drawing/2014/main" id="{5FCD1797-1FFB-42EF-8928-4A6B87ACB544}"/>
              </a:ext>
            </a:extLst>
          </p:cNvPr>
          <p:cNvSpPr txBox="1"/>
          <p:nvPr/>
        </p:nvSpPr>
        <p:spPr>
          <a:xfrm>
            <a:off x="1008307" y="1922435"/>
            <a:ext cx="7376567"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0070C0"/>
                </a:solidFill>
                <a:latin typeface="Times New Roman" panose="02020603050405020304" pitchFamily="18" charset="0"/>
                <a:cs typeface="Times New Roman" panose="02020603050405020304" pitchFamily="18" charset="0"/>
              </a:rPr>
              <a:t>研究点</a:t>
            </a:r>
            <a:r>
              <a:rPr lang="en-US" altLang="zh-CN" b="1" dirty="0">
                <a:solidFill>
                  <a:srgbClr val="0070C0"/>
                </a:solidFill>
                <a:latin typeface="Times New Roman" panose="02020603050405020304" pitchFamily="18" charset="0"/>
                <a:cs typeface="Times New Roman" panose="02020603050405020304" pitchFamily="18" charset="0"/>
              </a:rPr>
              <a:t>2</a:t>
            </a:r>
            <a:r>
              <a:rPr lang="zh-CN" altLang="en-US" b="1" dirty="0">
                <a:solidFill>
                  <a:srgbClr val="0070C0"/>
                </a:solidFill>
                <a:latin typeface="Times New Roman" panose="02020603050405020304" pitchFamily="18" charset="0"/>
                <a:cs typeface="Times New Roman" panose="02020603050405020304" pitchFamily="18" charset="0"/>
              </a:rPr>
              <a:t>：融合标签语义信息的小样本命名实体识别方法研究</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0CFA743D-7DEA-45AA-BB9F-C68ABC19DAF5}"/>
              </a:ext>
            </a:extLst>
          </p:cNvPr>
          <p:cNvSpPr txBox="1"/>
          <p:nvPr/>
        </p:nvSpPr>
        <p:spPr>
          <a:xfrm>
            <a:off x="1008306" y="3115310"/>
            <a:ext cx="7376567"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0070C0"/>
                </a:solidFill>
                <a:latin typeface="Times New Roman" panose="02020603050405020304" pitchFamily="18" charset="0"/>
                <a:cs typeface="Times New Roman" panose="02020603050405020304" pitchFamily="18" charset="0"/>
              </a:rPr>
              <a:t>研究点</a:t>
            </a:r>
            <a:r>
              <a:rPr lang="en-US" altLang="zh-CN" b="1" dirty="0">
                <a:solidFill>
                  <a:srgbClr val="0070C0"/>
                </a:solidFill>
                <a:latin typeface="Times New Roman" panose="02020603050405020304" pitchFamily="18" charset="0"/>
                <a:cs typeface="Times New Roman" panose="02020603050405020304" pitchFamily="18" charset="0"/>
              </a:rPr>
              <a:t>3</a:t>
            </a:r>
            <a:r>
              <a:rPr lang="zh-CN" altLang="en-US" b="1" dirty="0">
                <a:solidFill>
                  <a:srgbClr val="0070C0"/>
                </a:solidFill>
                <a:latin typeface="Times New Roman" panose="02020603050405020304" pitchFamily="18" charset="0"/>
                <a:cs typeface="Times New Roman" panose="02020603050405020304" pitchFamily="18" charset="0"/>
              </a:rPr>
              <a:t>：面向税务场景的小样本命名实体</a:t>
            </a:r>
            <a:r>
              <a:rPr lang="zh-CN" altLang="en-US" b="1">
                <a:solidFill>
                  <a:srgbClr val="0070C0"/>
                </a:solidFill>
                <a:latin typeface="Times New Roman" panose="02020603050405020304" pitchFamily="18" charset="0"/>
                <a:cs typeface="Times New Roman" panose="02020603050405020304" pitchFamily="18" charset="0"/>
              </a:rPr>
              <a:t>抽取平台</a:t>
            </a:r>
            <a:endParaRPr lang="en-US" altLang="zh-CN" b="1" dirty="0">
              <a:solidFill>
                <a:srgbClr val="0070C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b="1" dirty="0">
                <a:solidFill>
                  <a:schemeClr val="accent2">
                    <a:lumMod val="75000"/>
                  </a:schemeClr>
                </a:solidFill>
                <a:latin typeface="Times New Roman" panose="02020603050405020304" pitchFamily="18" charset="0"/>
                <a:cs typeface="Times New Roman" panose="02020603050405020304" pitchFamily="18" charset="0"/>
              </a:rPr>
              <a:t> 融合模型压缩、模型加速以及知识蒸馏</a:t>
            </a: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3510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研究背景</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3</a:t>
            </a:fld>
            <a:r>
              <a:rPr lang="en-US" altLang="zh-CN" dirty="0"/>
              <a:t>/7</a:t>
            </a:r>
            <a:endParaRPr lang="zh-CN" altLang="en-US" dirty="0"/>
          </a:p>
        </p:txBody>
      </p:sp>
      <p:sp>
        <p:nvSpPr>
          <p:cNvPr id="7" name="圆角矩形 14">
            <a:extLst>
              <a:ext uri="{FF2B5EF4-FFF2-40B4-BE49-F238E27FC236}">
                <a16:creationId xmlns:a16="http://schemas.microsoft.com/office/drawing/2014/main" id="{2A0835C2-BA72-4CCB-A9A2-A2C9AB963544}"/>
              </a:ext>
            </a:extLst>
          </p:cNvPr>
          <p:cNvSpPr>
            <a:spLocks noChangeArrowheads="1"/>
          </p:cNvSpPr>
          <p:nvPr/>
        </p:nvSpPr>
        <p:spPr bwMode="auto">
          <a:xfrm>
            <a:off x="406400" y="1041400"/>
            <a:ext cx="8332788" cy="682625"/>
          </a:xfrm>
          <a:prstGeom prst="roundRect">
            <a:avLst>
              <a:gd name="adj" fmla="val 8958"/>
            </a:avLst>
          </a:prstGeom>
          <a:solidFill>
            <a:srgbClr val="FFFFEB"/>
          </a:solidFill>
          <a:ln w="12700">
            <a:solidFill>
              <a:srgbClr val="FF9900"/>
            </a:solidFill>
            <a:round/>
            <a:headEnd/>
            <a:tailEnd/>
          </a:ln>
          <a:effectLst>
            <a:outerShdw blurRad="50800" dist="38100" dir="2700000" algn="tl" rotWithShape="0">
              <a:srgbClr val="808080">
                <a:alpha val="39998"/>
              </a:srgbClr>
            </a:outerShdw>
          </a:effectLst>
        </p:spPr>
        <p:txBody>
          <a:bodyPr lIns="144000" tIns="144000" rIns="144000" bIns="144000" anchor="ctr"/>
          <a:lstStyle/>
          <a:p>
            <a:pPr algn="ctr" eaLnBrk="1" fontAlgn="auto" hangingPunct="1">
              <a:lnSpc>
                <a:spcPct val="150000"/>
              </a:lnSpc>
              <a:spcBef>
                <a:spcPts val="0"/>
              </a:spcBef>
              <a:spcAft>
                <a:spcPts val="0"/>
              </a:spcAft>
              <a:defRPr/>
            </a:pPr>
            <a:r>
              <a:rPr lang="zh-CN" altLang="en-US" sz="2000" b="1" dirty="0">
                <a:solidFill>
                  <a:srgbClr val="1557AE"/>
                </a:solidFill>
                <a:latin typeface="Arial" panose="020B0604020202020204" pitchFamily="34" charset="0"/>
                <a:ea typeface="微软雅黑" panose="020B0503020204020204" pitchFamily="34" charset="-122"/>
              </a:rPr>
              <a:t>实体识别旨在从无结构文本中抽取出具有特定意义的实体片段</a:t>
            </a:r>
            <a:endParaRPr lang="en-US" altLang="zh-CN" sz="2000" b="1" dirty="0">
              <a:solidFill>
                <a:srgbClr val="1557AE"/>
              </a:solidFill>
              <a:latin typeface="Arial" panose="020B0604020202020204" pitchFamily="34" charset="0"/>
              <a:ea typeface="微软雅黑" panose="020B0503020204020204" pitchFamily="34" charset="-122"/>
            </a:endParaRPr>
          </a:p>
        </p:txBody>
      </p:sp>
      <p:sp>
        <p:nvSpPr>
          <p:cNvPr id="8" name="矩形: 圆角 7">
            <a:extLst>
              <a:ext uri="{FF2B5EF4-FFF2-40B4-BE49-F238E27FC236}">
                <a16:creationId xmlns:a16="http://schemas.microsoft.com/office/drawing/2014/main" id="{FA2ECD1F-E147-4EBF-9724-F8D1FA7A3588}"/>
              </a:ext>
            </a:extLst>
          </p:cNvPr>
          <p:cNvSpPr/>
          <p:nvPr/>
        </p:nvSpPr>
        <p:spPr>
          <a:xfrm>
            <a:off x="407988" y="1920875"/>
            <a:ext cx="8328025" cy="1884363"/>
          </a:xfrm>
          <a:prstGeom prst="roundRect">
            <a:avLst>
              <a:gd name="adj" fmla="val 3654"/>
            </a:avLst>
          </a:prstGeom>
          <a:noFill/>
          <a:ln w="254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12">
            <a:extLst>
              <a:ext uri="{FF2B5EF4-FFF2-40B4-BE49-F238E27FC236}">
                <a16:creationId xmlns:a16="http://schemas.microsoft.com/office/drawing/2014/main" id="{A9329EFC-3A01-4EBF-A3D0-FEF096EC2B5E}"/>
              </a:ext>
            </a:extLst>
          </p:cNvPr>
          <p:cNvSpPr>
            <a:spLocks noChangeArrowheads="1"/>
          </p:cNvSpPr>
          <p:nvPr/>
        </p:nvSpPr>
        <p:spPr bwMode="auto">
          <a:xfrm>
            <a:off x="407988" y="19939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dirty="0">
                <a:solidFill>
                  <a:srgbClr val="C00000"/>
                </a:solidFill>
                <a:latin typeface="微软雅黑" panose="020B0503020204020204" pitchFamily="34" charset="-122"/>
                <a:ea typeface="微软雅黑" panose="020B0503020204020204" pitchFamily="34" charset="-122"/>
              </a:rPr>
              <a:t>输入：</a:t>
            </a:r>
            <a:endParaRPr lang="zh-CN" altLang="en-US" dirty="0">
              <a:solidFill>
                <a:srgbClr val="C00000"/>
              </a:solidFill>
            </a:endParaRPr>
          </a:p>
        </p:txBody>
      </p:sp>
      <p:sp>
        <p:nvSpPr>
          <p:cNvPr id="10" name="文本框 9">
            <a:extLst>
              <a:ext uri="{FF2B5EF4-FFF2-40B4-BE49-F238E27FC236}">
                <a16:creationId xmlns:a16="http://schemas.microsoft.com/office/drawing/2014/main" id="{69826406-97F2-4454-AA63-DB00393A56B6}"/>
              </a:ext>
            </a:extLst>
          </p:cNvPr>
          <p:cNvSpPr txBox="1"/>
          <p:nvPr/>
        </p:nvSpPr>
        <p:spPr>
          <a:xfrm>
            <a:off x="630238" y="2328863"/>
            <a:ext cx="3609975" cy="1476375"/>
          </a:xfrm>
          <a:prstGeom prst="rect">
            <a:avLst/>
          </a:prstGeom>
          <a:noFill/>
        </p:spPr>
        <p:txBody>
          <a:bodyPr>
            <a:spAutoFit/>
          </a:bodyPr>
          <a:lstStyle/>
          <a:p>
            <a:pPr eaLnBrk="1" fontAlgn="auto" hangingPunct="1">
              <a:spcBef>
                <a:spcPts val="0"/>
              </a:spcBef>
              <a:spcAft>
                <a:spcPts val="0"/>
              </a:spcAft>
              <a:defRPr/>
            </a:pPr>
            <a:r>
              <a:rPr lang="zh-CN" altLang="en-US" dirty="0">
                <a:solidFill>
                  <a:schemeClr val="accent5"/>
                </a:solidFill>
                <a:latin typeface="微软雅黑" panose="020B0503020204020204" pitchFamily="34" charset="-122"/>
                <a:ea typeface="微软雅黑" panose="020B0503020204020204" pitchFamily="34" charset="-122"/>
              </a:rPr>
              <a:t>“</a:t>
            </a:r>
            <a:r>
              <a:rPr lang="zh-CN" altLang="en-US" dirty="0">
                <a:solidFill>
                  <a:srgbClr val="7030A0"/>
                </a:solidFill>
                <a:latin typeface="微软雅黑" panose="020B0503020204020204" pitchFamily="34" charset="-122"/>
                <a:ea typeface="微软雅黑" panose="020B0503020204020204" pitchFamily="34" charset="-122"/>
              </a:rPr>
              <a:t>杜甫</a:t>
            </a:r>
            <a:r>
              <a:rPr lang="zh-CN" altLang="en-US" dirty="0">
                <a:solidFill>
                  <a:schemeClr val="accent5"/>
                </a:solidFill>
                <a:latin typeface="微软雅黑" panose="020B0503020204020204" pitchFamily="34" charset="-122"/>
                <a:ea typeface="微软雅黑" panose="020B0503020204020204" pitchFamily="34" charset="-122"/>
              </a:rPr>
              <a:t>是唐代伟大的现实主义诗人，他的名作</a:t>
            </a:r>
            <a:r>
              <a:rPr lang="en-US" altLang="zh-CN" dirty="0">
                <a:solidFill>
                  <a:srgbClr val="00B050"/>
                </a:solidFill>
                <a:latin typeface="微软雅黑" panose="020B0503020204020204" pitchFamily="34" charset="-122"/>
                <a:ea typeface="微软雅黑" panose="020B0503020204020204" pitchFamily="34" charset="-122"/>
              </a:rPr>
              <a:t>《</a:t>
            </a:r>
            <a:r>
              <a:rPr lang="zh-CN" altLang="en-US" dirty="0">
                <a:solidFill>
                  <a:srgbClr val="00B050"/>
                </a:solidFill>
                <a:latin typeface="微软雅黑" panose="020B0503020204020204" pitchFamily="34" charset="-122"/>
                <a:ea typeface="微软雅黑" panose="020B0503020204020204" pitchFamily="34" charset="-122"/>
              </a:rPr>
              <a:t>望岳</a:t>
            </a:r>
            <a:r>
              <a:rPr lang="en-US" altLang="zh-CN" dirty="0">
                <a:solidFill>
                  <a:srgbClr val="00B050"/>
                </a:solidFill>
                <a:latin typeface="微软雅黑" panose="020B0503020204020204" pitchFamily="34" charset="-122"/>
                <a:ea typeface="微软雅黑" panose="020B0503020204020204" pitchFamily="34" charset="-122"/>
              </a:rPr>
              <a:t>》</a:t>
            </a:r>
            <a:r>
              <a:rPr lang="zh-CN" altLang="en-US" dirty="0">
                <a:solidFill>
                  <a:schemeClr val="accent5"/>
                </a:solidFill>
                <a:latin typeface="微软雅黑" panose="020B0503020204020204" pitchFamily="34" charset="-122"/>
                <a:ea typeface="微软雅黑" panose="020B0503020204020204" pitchFamily="34" charset="-122"/>
              </a:rPr>
              <a:t>描写的是</a:t>
            </a:r>
            <a:r>
              <a:rPr lang="zh-CN" altLang="en-US" dirty="0">
                <a:solidFill>
                  <a:srgbClr val="FF0000"/>
                </a:solidFill>
                <a:latin typeface="微软雅黑" panose="020B0503020204020204" pitchFamily="34" charset="-122"/>
                <a:ea typeface="微软雅黑" panose="020B0503020204020204" pitchFamily="34" charset="-122"/>
              </a:rPr>
              <a:t>泰山</a:t>
            </a:r>
            <a:r>
              <a:rPr lang="zh-CN" altLang="en-US" dirty="0">
                <a:solidFill>
                  <a:schemeClr val="accent5"/>
                </a:solidFill>
                <a:latin typeface="微软雅黑" panose="020B0503020204020204" pitchFamily="34" charset="-122"/>
                <a:ea typeface="微软雅黑" panose="020B0503020204020204" pitchFamily="34" charset="-122"/>
              </a:rPr>
              <a:t>的壮丽景色；位于成都西郊的</a:t>
            </a:r>
            <a:r>
              <a:rPr lang="zh-CN" altLang="en-US" dirty="0">
                <a:solidFill>
                  <a:srgbClr val="FF0000"/>
                </a:solidFill>
                <a:latin typeface="微软雅黑" panose="020B0503020204020204" pitchFamily="34" charset="-122"/>
                <a:ea typeface="微软雅黑" panose="020B0503020204020204" pitchFamily="34" charset="-122"/>
              </a:rPr>
              <a:t>草堂</a:t>
            </a:r>
            <a:r>
              <a:rPr lang="zh-CN" altLang="en-US" dirty="0">
                <a:solidFill>
                  <a:schemeClr val="accent5"/>
                </a:solidFill>
                <a:latin typeface="微软雅黑" panose="020B0503020204020204" pitchFamily="34" charset="-122"/>
                <a:ea typeface="微软雅黑" panose="020B0503020204020204" pitchFamily="34" charset="-122"/>
              </a:rPr>
              <a:t>曾是他的故居</a:t>
            </a:r>
            <a:r>
              <a:rPr lang="en-US" altLang="zh-CN" dirty="0">
                <a:solidFill>
                  <a:schemeClr val="accent5"/>
                </a:solidFill>
                <a:latin typeface="微软雅黑" panose="020B0503020204020204" pitchFamily="34" charset="-122"/>
                <a:ea typeface="微软雅黑" panose="020B0503020204020204" pitchFamily="34" charset="-122"/>
              </a:rPr>
              <a:t>…</a:t>
            </a:r>
            <a:r>
              <a:rPr lang="zh-CN" altLang="en-US" dirty="0">
                <a:solidFill>
                  <a:schemeClr val="accent5"/>
                </a:solidFill>
                <a:latin typeface="微软雅黑" panose="020B0503020204020204" pitchFamily="34" charset="-122"/>
                <a:ea typeface="微软雅黑" panose="020B0503020204020204" pitchFamily="34" charset="-122"/>
              </a:rPr>
              <a:t>。”</a:t>
            </a:r>
            <a:endParaRPr lang="en-US" altLang="zh-CN" dirty="0">
              <a:solidFill>
                <a:schemeClr val="accent5"/>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en-US" altLang="zh-CN" dirty="0">
              <a:latin typeface="等线" panose="02010600030101010101" pitchFamily="2" charset="-122"/>
              <a:ea typeface="等线" panose="02010600030101010101" pitchFamily="2" charset="-122"/>
            </a:endParaRPr>
          </a:p>
        </p:txBody>
      </p:sp>
      <p:sp>
        <p:nvSpPr>
          <p:cNvPr id="11" name="箭头: 下 10">
            <a:extLst>
              <a:ext uri="{FF2B5EF4-FFF2-40B4-BE49-F238E27FC236}">
                <a16:creationId xmlns:a16="http://schemas.microsoft.com/office/drawing/2014/main" id="{681CE4EA-0665-4177-AB23-3D13717ADB8D}"/>
              </a:ext>
            </a:extLst>
          </p:cNvPr>
          <p:cNvSpPr/>
          <p:nvPr/>
        </p:nvSpPr>
        <p:spPr bwMode="auto">
          <a:xfrm rot="16200000">
            <a:off x="4424363" y="2601912"/>
            <a:ext cx="387350" cy="523875"/>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1F8879A8-5F9A-458E-AA30-D607774CE917}"/>
              </a:ext>
            </a:extLst>
          </p:cNvPr>
          <p:cNvSpPr>
            <a:spLocks noChangeArrowheads="1"/>
          </p:cNvSpPr>
          <p:nvPr/>
        </p:nvSpPr>
        <p:spPr bwMode="auto">
          <a:xfrm>
            <a:off x="4905375" y="19939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dirty="0">
                <a:solidFill>
                  <a:srgbClr val="C00000"/>
                </a:solidFill>
                <a:latin typeface="微软雅黑" panose="020B0503020204020204" pitchFamily="34" charset="-122"/>
                <a:ea typeface="微软雅黑" panose="020B0503020204020204" pitchFamily="34" charset="-122"/>
              </a:rPr>
              <a:t>输出：</a:t>
            </a:r>
            <a:endParaRPr lang="zh-CN" altLang="en-US" dirty="0">
              <a:solidFill>
                <a:srgbClr val="C00000"/>
              </a:solidFill>
            </a:endParaRPr>
          </a:p>
        </p:txBody>
      </p:sp>
      <p:sp>
        <p:nvSpPr>
          <p:cNvPr id="13" name="文本框 12">
            <a:extLst>
              <a:ext uri="{FF2B5EF4-FFF2-40B4-BE49-F238E27FC236}">
                <a16:creationId xmlns:a16="http://schemas.microsoft.com/office/drawing/2014/main" id="{DEC8679E-39A5-4623-A70B-52310B84C3B9}"/>
              </a:ext>
            </a:extLst>
          </p:cNvPr>
          <p:cNvSpPr txBox="1"/>
          <p:nvPr/>
        </p:nvSpPr>
        <p:spPr bwMode="auto">
          <a:xfrm>
            <a:off x="5418138" y="2222500"/>
            <a:ext cx="3105150" cy="1200329"/>
          </a:xfrm>
          <a:prstGeom prst="rect">
            <a:avLst/>
          </a:prstGeom>
          <a:noFill/>
        </p:spPr>
        <p:txBody>
          <a:bodyPr>
            <a:spAutoFit/>
          </a:bodyPr>
          <a:lstStyle/>
          <a:p>
            <a:pPr eaLnBrk="1" fontAlgn="auto" hangingPunct="1">
              <a:spcBef>
                <a:spcPts val="0"/>
              </a:spcBef>
              <a:spcAft>
                <a:spcPts val="0"/>
              </a:spcAft>
              <a:defRPr/>
            </a:pPr>
            <a:endParaRPr lang="en-US" altLang="zh-CN" dirty="0">
              <a:latin typeface="等线" panose="02010600030101010101" pitchFamily="2" charset="-122"/>
              <a:ea typeface="等线" panose="02010600030101010101" pitchFamily="2" charset="-122"/>
            </a:endParaRPr>
          </a:p>
          <a:p>
            <a:pPr eaLnBrk="1" fontAlgn="auto" hangingPunct="1">
              <a:spcBef>
                <a:spcPts val="0"/>
              </a:spcBef>
              <a:spcAft>
                <a:spcPts val="0"/>
              </a:spcAft>
              <a:defRPr/>
            </a:pPr>
            <a:r>
              <a:rPr lang="en-US" altLang="zh-CN" dirty="0">
                <a:solidFill>
                  <a:srgbClr val="1557AE"/>
                </a:solidFill>
                <a:latin typeface="微软雅黑" panose="020B0503020204020204" pitchFamily="34" charset="-122"/>
                <a:ea typeface="微软雅黑" panose="020B0503020204020204" pitchFamily="34" charset="-122"/>
              </a:rPr>
              <a:t>&lt;</a:t>
            </a:r>
            <a:r>
              <a:rPr lang="en-US" altLang="zh-CN" dirty="0">
                <a:solidFill>
                  <a:srgbClr val="00B050"/>
                </a:solidFill>
                <a:latin typeface="微软雅黑" panose="020B0503020204020204" pitchFamily="34" charset="-122"/>
                <a:ea typeface="微软雅黑" panose="020B0503020204020204" pitchFamily="34" charset="-122"/>
              </a:rPr>
              <a:t>《</a:t>
            </a:r>
            <a:r>
              <a:rPr lang="zh-CN" altLang="en-US" dirty="0">
                <a:solidFill>
                  <a:srgbClr val="00B050"/>
                </a:solidFill>
                <a:latin typeface="微软雅黑" panose="020B0503020204020204" pitchFamily="34" charset="-122"/>
                <a:ea typeface="微软雅黑" panose="020B0503020204020204" pitchFamily="34" charset="-122"/>
              </a:rPr>
              <a:t>望岳</a:t>
            </a:r>
            <a:r>
              <a:rPr lang="en-US" altLang="zh-CN" dirty="0">
                <a:solidFill>
                  <a:srgbClr val="00B050"/>
                </a:solidFill>
                <a:latin typeface="微软雅黑" panose="020B0503020204020204" pitchFamily="34" charset="-122"/>
                <a:ea typeface="微软雅黑" panose="020B0503020204020204" pitchFamily="34" charset="-122"/>
              </a:rPr>
              <a:t>》</a:t>
            </a:r>
            <a:r>
              <a:rPr lang="zh-CN" altLang="en-US" dirty="0">
                <a:solidFill>
                  <a:schemeClr val="accent5"/>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诗词</a:t>
            </a:r>
            <a:r>
              <a:rPr lang="en-US" altLang="zh-CN" dirty="0">
                <a:solidFill>
                  <a:schemeClr val="accent5"/>
                </a:solidFill>
                <a:latin typeface="微软雅黑" panose="020B0503020204020204" pitchFamily="34" charset="-122"/>
                <a:ea typeface="微软雅黑" panose="020B0503020204020204" pitchFamily="34" charset="-122"/>
              </a:rPr>
              <a:t>&gt;</a:t>
            </a:r>
          </a:p>
          <a:p>
            <a:pPr>
              <a:defRPr/>
            </a:pPr>
            <a:r>
              <a:rPr lang="en-US" altLang="zh-CN" dirty="0">
                <a:solidFill>
                  <a:srgbClr val="1557AE"/>
                </a:solidFill>
                <a:latin typeface="微软雅黑" panose="020B0503020204020204" pitchFamily="34" charset="-122"/>
                <a:ea typeface="微软雅黑" panose="020B0503020204020204" pitchFamily="34" charset="-122"/>
              </a:rPr>
              <a:t>&lt;</a:t>
            </a:r>
            <a:r>
              <a:rPr lang="zh-CN" altLang="en-US" dirty="0">
                <a:solidFill>
                  <a:srgbClr val="FF0000"/>
                </a:solidFill>
                <a:latin typeface="微软雅黑" panose="020B0503020204020204" pitchFamily="34" charset="-122"/>
                <a:ea typeface="微软雅黑" panose="020B0503020204020204" pitchFamily="34" charset="-122"/>
              </a:rPr>
              <a:t>泰山</a:t>
            </a:r>
            <a:r>
              <a:rPr lang="zh-CN" altLang="en-US" dirty="0">
                <a:solidFill>
                  <a:schemeClr val="accent5"/>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草堂</a:t>
            </a:r>
            <a:r>
              <a:rPr lang="zh-CN" altLang="en-US" dirty="0">
                <a:solidFill>
                  <a:schemeClr val="accent5"/>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地点</a:t>
            </a:r>
            <a:r>
              <a:rPr lang="en-US" altLang="zh-CN" dirty="0">
                <a:solidFill>
                  <a:schemeClr val="accent5"/>
                </a:solidFill>
                <a:latin typeface="微软雅黑" panose="020B0503020204020204" pitchFamily="34" charset="-122"/>
                <a:ea typeface="微软雅黑" panose="020B0503020204020204" pitchFamily="34" charset="-122"/>
              </a:rPr>
              <a:t>&gt;</a:t>
            </a:r>
          </a:p>
          <a:p>
            <a:pPr>
              <a:defRPr/>
            </a:pPr>
            <a:r>
              <a:rPr lang="en-US" altLang="zh-CN" dirty="0">
                <a:solidFill>
                  <a:schemeClr val="accent5"/>
                </a:solidFill>
                <a:latin typeface="微软雅黑" panose="020B0503020204020204" pitchFamily="34" charset="-122"/>
                <a:ea typeface="微软雅黑" panose="020B0503020204020204" pitchFamily="34" charset="-122"/>
              </a:rPr>
              <a:t>&lt; </a:t>
            </a:r>
            <a:r>
              <a:rPr lang="zh-CN" altLang="en-US" dirty="0">
                <a:solidFill>
                  <a:srgbClr val="7030A0"/>
                </a:solidFill>
                <a:latin typeface="微软雅黑" panose="020B0503020204020204" pitchFamily="34" charset="-122"/>
                <a:ea typeface="微软雅黑" panose="020B0503020204020204" pitchFamily="34" charset="-122"/>
              </a:rPr>
              <a:t>杜甫</a:t>
            </a:r>
            <a:r>
              <a:rPr lang="zh-CN" altLang="en-US" dirty="0">
                <a:solidFill>
                  <a:schemeClr val="accent5"/>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人物</a:t>
            </a:r>
            <a:r>
              <a:rPr lang="en-US" altLang="zh-CN" dirty="0">
                <a:solidFill>
                  <a:schemeClr val="accent5"/>
                </a:solidFill>
                <a:latin typeface="微软雅黑" panose="020B0503020204020204" pitchFamily="34" charset="-122"/>
                <a:ea typeface="微软雅黑" panose="020B0503020204020204" pitchFamily="34" charset="-122"/>
              </a:rPr>
              <a:t>&gt;</a:t>
            </a:r>
            <a:endParaRPr lang="zh-CN" altLang="en-US" dirty="0">
              <a:solidFill>
                <a:schemeClr val="accent5"/>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0C5F0D9-CF33-4D91-86D5-41046595C0B8}"/>
              </a:ext>
            </a:extLst>
          </p:cNvPr>
          <p:cNvSpPr txBox="1"/>
          <p:nvPr/>
        </p:nvSpPr>
        <p:spPr bwMode="auto">
          <a:xfrm>
            <a:off x="5274745" y="4317110"/>
            <a:ext cx="3105150" cy="646331"/>
          </a:xfrm>
          <a:prstGeom prst="rect">
            <a:avLst/>
          </a:prstGeom>
          <a:solidFill>
            <a:schemeClr val="accent3">
              <a:lumMod val="40000"/>
              <a:lumOff val="60000"/>
            </a:schemeClr>
          </a:solidFill>
        </p:spPr>
        <p:txBody>
          <a:bodyPr>
            <a:spAutoFit/>
          </a:bodyPr>
          <a:lstStyle/>
          <a:p>
            <a:pPr eaLnBrk="1" fontAlgn="auto" hangingPunct="1">
              <a:spcBef>
                <a:spcPts val="0"/>
              </a:spcBef>
              <a:spcAft>
                <a:spcPts val="0"/>
              </a:spcAft>
              <a:defRPr/>
            </a:pPr>
            <a:r>
              <a:rPr lang="en-US" altLang="zh-CN" dirty="0">
                <a:solidFill>
                  <a:srgbClr val="1557AE"/>
                </a:solidFill>
                <a:latin typeface="微软雅黑" panose="020B0503020204020204" pitchFamily="34" charset="-122"/>
                <a:ea typeface="微软雅黑" panose="020B0503020204020204" pitchFamily="34" charset="-122"/>
              </a:rPr>
              <a:t>&lt;</a:t>
            </a:r>
            <a:r>
              <a:rPr lang="en-US" altLang="zh-CN" dirty="0">
                <a:solidFill>
                  <a:srgbClr val="00B050"/>
                </a:solidFill>
                <a:latin typeface="微软雅黑" panose="020B0503020204020204" pitchFamily="34" charset="-122"/>
                <a:ea typeface="微软雅黑" panose="020B0503020204020204" pitchFamily="34" charset="-122"/>
              </a:rPr>
              <a:t>《</a:t>
            </a:r>
            <a:r>
              <a:rPr lang="zh-CN" altLang="en-US" dirty="0">
                <a:solidFill>
                  <a:srgbClr val="00B050"/>
                </a:solidFill>
                <a:latin typeface="微软雅黑" panose="020B0503020204020204" pitchFamily="34" charset="-122"/>
                <a:ea typeface="微软雅黑" panose="020B0503020204020204" pitchFamily="34" charset="-122"/>
              </a:rPr>
              <a:t>望岳</a:t>
            </a:r>
            <a:r>
              <a:rPr lang="en-US" altLang="zh-CN" dirty="0">
                <a:solidFill>
                  <a:srgbClr val="00B050"/>
                </a:solidFill>
                <a:latin typeface="微软雅黑" panose="020B0503020204020204" pitchFamily="34" charset="-122"/>
                <a:ea typeface="微软雅黑" panose="020B0503020204020204" pitchFamily="34" charset="-122"/>
              </a:rPr>
              <a:t>》</a:t>
            </a:r>
            <a:r>
              <a:rPr lang="zh-CN" altLang="en-US" dirty="0">
                <a:solidFill>
                  <a:schemeClr val="accent5"/>
                </a:solidFill>
                <a:latin typeface="微软雅黑" panose="020B0503020204020204" pitchFamily="34" charset="-122"/>
                <a:ea typeface="微软雅黑" panose="020B0503020204020204" pitchFamily="34" charset="-122"/>
              </a:rPr>
              <a:t>，描写，</a:t>
            </a:r>
            <a:r>
              <a:rPr lang="zh-CN" altLang="en-US" dirty="0">
                <a:solidFill>
                  <a:srgbClr val="00B050"/>
                </a:solidFill>
                <a:latin typeface="微软雅黑" panose="020B0503020204020204" pitchFamily="34" charset="-122"/>
                <a:ea typeface="微软雅黑" panose="020B0503020204020204" pitchFamily="34" charset="-122"/>
              </a:rPr>
              <a:t>泰山</a:t>
            </a:r>
            <a:r>
              <a:rPr lang="en-US" altLang="zh-CN" dirty="0">
                <a:solidFill>
                  <a:schemeClr val="accent5"/>
                </a:solidFill>
                <a:latin typeface="微软雅黑" panose="020B0503020204020204" pitchFamily="34" charset="-122"/>
                <a:ea typeface="微软雅黑" panose="020B0503020204020204" pitchFamily="34" charset="-122"/>
              </a:rPr>
              <a:t>&gt;</a:t>
            </a:r>
          </a:p>
          <a:p>
            <a:pPr eaLnBrk="1" fontAlgn="auto" hangingPunct="1">
              <a:spcBef>
                <a:spcPts val="0"/>
              </a:spcBef>
              <a:spcAft>
                <a:spcPts val="0"/>
              </a:spcAft>
              <a:defRPr/>
            </a:pPr>
            <a:r>
              <a:rPr lang="en-US" altLang="zh-CN" dirty="0">
                <a:solidFill>
                  <a:schemeClr val="accent5"/>
                </a:solidFill>
                <a:latin typeface="微软雅黑" panose="020B0503020204020204" pitchFamily="34" charset="-122"/>
                <a:ea typeface="微软雅黑" panose="020B0503020204020204" pitchFamily="34" charset="-122"/>
              </a:rPr>
              <a:t>&lt;  </a:t>
            </a:r>
            <a:r>
              <a:rPr lang="zh-CN" altLang="en-US" dirty="0">
                <a:solidFill>
                  <a:srgbClr val="7030A0"/>
                </a:solidFill>
                <a:latin typeface="微软雅黑" panose="020B0503020204020204" pitchFamily="34" charset="-122"/>
                <a:ea typeface="微软雅黑" panose="020B0503020204020204" pitchFamily="34" charset="-122"/>
              </a:rPr>
              <a:t>草   堂</a:t>
            </a:r>
            <a:r>
              <a:rPr lang="zh-CN" altLang="en-US" dirty="0">
                <a:solidFill>
                  <a:schemeClr val="accent5"/>
                </a:solidFill>
                <a:latin typeface="微软雅黑" panose="020B0503020204020204" pitchFamily="34" charset="-122"/>
                <a:ea typeface="微软雅黑" panose="020B0503020204020204" pitchFamily="34" charset="-122"/>
              </a:rPr>
              <a:t> ， 故居，</a:t>
            </a:r>
            <a:r>
              <a:rPr lang="zh-CN" altLang="en-US" dirty="0">
                <a:solidFill>
                  <a:srgbClr val="7030A0"/>
                </a:solidFill>
                <a:latin typeface="微软雅黑" panose="020B0503020204020204" pitchFamily="34" charset="-122"/>
                <a:ea typeface="微软雅黑" panose="020B0503020204020204" pitchFamily="34" charset="-122"/>
              </a:rPr>
              <a:t>杜甫</a:t>
            </a:r>
            <a:r>
              <a:rPr lang="en-US" altLang="zh-CN" dirty="0">
                <a:solidFill>
                  <a:schemeClr val="accent5"/>
                </a:solidFill>
                <a:latin typeface="微软雅黑" panose="020B0503020204020204" pitchFamily="34" charset="-122"/>
                <a:ea typeface="微软雅黑" panose="020B0503020204020204" pitchFamily="34" charset="-122"/>
              </a:rPr>
              <a:t>&gt;</a:t>
            </a:r>
            <a:endParaRPr lang="zh-CN" altLang="en-US" dirty="0">
              <a:solidFill>
                <a:schemeClr val="accent5"/>
              </a:solidFill>
              <a:latin typeface="微软雅黑" panose="020B0503020204020204" pitchFamily="34" charset="-122"/>
              <a:ea typeface="微软雅黑" panose="020B0503020204020204" pitchFamily="34" charset="-122"/>
            </a:endParaRPr>
          </a:p>
        </p:txBody>
      </p:sp>
      <p:pic>
        <p:nvPicPr>
          <p:cNvPr id="16" name="图片 8">
            <a:extLst>
              <a:ext uri="{FF2B5EF4-FFF2-40B4-BE49-F238E27FC236}">
                <a16:creationId xmlns:a16="http://schemas.microsoft.com/office/drawing/2014/main" id="{E3ED11CE-4BFB-47EE-A9B1-1F7BB7F68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4000513"/>
            <a:ext cx="5351463"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虚尾 3">
            <a:extLst>
              <a:ext uri="{FF2B5EF4-FFF2-40B4-BE49-F238E27FC236}">
                <a16:creationId xmlns:a16="http://schemas.microsoft.com/office/drawing/2014/main" id="{044C7ED2-D331-40D2-B4C6-C744FADC7C78}"/>
              </a:ext>
            </a:extLst>
          </p:cNvPr>
          <p:cNvSpPr/>
          <p:nvPr/>
        </p:nvSpPr>
        <p:spPr>
          <a:xfrm rot="5400000">
            <a:off x="6402546" y="3711671"/>
            <a:ext cx="606287" cy="382409"/>
          </a:xfrm>
          <a:prstGeom prst="strip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9DC912F-A6D9-49D1-B300-6546CB7D7D8E}"/>
              </a:ext>
            </a:extLst>
          </p:cNvPr>
          <p:cNvSpPr/>
          <p:nvPr/>
        </p:nvSpPr>
        <p:spPr>
          <a:xfrm>
            <a:off x="4541320" y="5010847"/>
            <a:ext cx="4572000" cy="646331"/>
          </a:xfrm>
          <a:prstGeom prst="rect">
            <a:avLst/>
          </a:prstGeom>
        </p:spPr>
        <p:txBody>
          <a:bodyPr>
            <a:spAutoFit/>
          </a:bodyPr>
          <a:lstStyle/>
          <a:p>
            <a:pPr algn="just"/>
            <a:r>
              <a:rPr lang="zh-CN" altLang="en-US" dirty="0">
                <a:solidFill>
                  <a:srgbClr val="1557AE"/>
                </a:solidFill>
                <a:latin typeface="微软雅黑" panose="020B0503020204020204" pitchFamily="34" charset="-122"/>
                <a:ea typeface="微软雅黑" panose="020B0503020204020204" pitchFamily="34" charset="-122"/>
              </a:rPr>
              <a:t>实体识别是</a:t>
            </a:r>
            <a:r>
              <a:rPr lang="zh-CN" altLang="en-US" dirty="0">
                <a:solidFill>
                  <a:srgbClr val="C00000"/>
                </a:solidFill>
                <a:latin typeface="微软雅黑" panose="020B0503020204020204" pitchFamily="34" charset="-122"/>
                <a:ea typeface="微软雅黑" panose="020B0503020204020204" pitchFamily="34" charset="-122"/>
              </a:rPr>
              <a:t>构建知识图谱</a:t>
            </a:r>
            <a:r>
              <a:rPr lang="zh-CN" altLang="en-US" dirty="0">
                <a:solidFill>
                  <a:srgbClr val="1557AE"/>
                </a:solidFill>
                <a:latin typeface="微软雅黑" panose="020B0503020204020204" pitchFamily="34" charset="-122"/>
                <a:ea typeface="微软雅黑" panose="020B0503020204020204" pitchFamily="34" charset="-122"/>
              </a:rPr>
              <a:t>最重要的子任务之一。实体识别的结果可用于下游的</a:t>
            </a:r>
            <a:r>
              <a:rPr lang="en-US" altLang="zh-CN" dirty="0">
                <a:solidFill>
                  <a:srgbClr val="1557AE"/>
                </a:solidFill>
                <a:latin typeface="微软雅黑" panose="020B0503020204020204" pitchFamily="34" charset="-122"/>
                <a:ea typeface="微软雅黑" panose="020B0503020204020204" pitchFamily="34" charset="-122"/>
              </a:rPr>
              <a:t>NLP</a:t>
            </a:r>
            <a:r>
              <a:rPr lang="zh-CN" altLang="en-US" dirty="0">
                <a:solidFill>
                  <a:srgbClr val="1557AE"/>
                </a:solidFill>
                <a:latin typeface="微软雅黑" panose="020B0503020204020204" pitchFamily="34" charset="-122"/>
                <a:ea typeface="微软雅黑" panose="020B0503020204020204" pitchFamily="34" charset="-122"/>
              </a:rPr>
              <a:t>应用。</a:t>
            </a:r>
            <a:endParaRPr lang="en-US" altLang="zh-CN" dirty="0">
              <a:solidFill>
                <a:srgbClr val="1557A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602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5432249"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研究背景</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4</a:t>
            </a:fld>
            <a:r>
              <a:rPr lang="en-US" altLang="zh-CN" dirty="0"/>
              <a:t>/7</a:t>
            </a:r>
            <a:endParaRPr lang="zh-CN" altLang="en-US"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0461807-A2F1-4B8F-922C-6C76B0A5EB5C}"/>
                  </a:ext>
                </a:extLst>
              </p:cNvPr>
              <p:cNvSpPr/>
              <p:nvPr/>
            </p:nvSpPr>
            <p:spPr>
              <a:xfrm>
                <a:off x="967876" y="963155"/>
                <a:ext cx="7208247" cy="950517"/>
              </a:xfrm>
              <a:prstGeom prst="rect">
                <a:avLst/>
              </a:prstGeom>
              <a:solidFill>
                <a:schemeClr val="accent4">
                  <a:lumMod val="40000"/>
                  <a:lumOff val="60000"/>
                </a:schemeClr>
              </a:solidFill>
              <a:ln>
                <a:solidFill>
                  <a:schemeClr val="tx1"/>
                </a:solidFill>
                <a:prstDash val="dash"/>
              </a:ln>
            </p:spPr>
            <p:txBody>
              <a:bodyPr wrap="square">
                <a:spAutoFit/>
              </a:bodyPr>
              <a:lstStyle/>
              <a:p>
                <a:r>
                  <a:rPr lang="en-US" altLang="zh-CN"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实体识别</a:t>
                </a:r>
                <a:r>
                  <a:rPr lang="en-US" altLang="zh-CN" dirty="0">
                    <a:latin typeface="黑体" panose="02010609060101010101" pitchFamily="49" charset="-122"/>
                    <a:ea typeface="黑体" panose="02010609060101010101" pitchFamily="49" charset="-122"/>
                  </a:rPr>
                  <a:t>”</a:t>
                </a:r>
                <a:r>
                  <a:rPr lang="zh-CN" altLang="en-US" dirty="0">
                    <a:solidFill>
                      <a:srgbClr val="24292F"/>
                    </a:solidFill>
                    <a:latin typeface="黑体" panose="02010609060101010101" pitchFamily="49" charset="-122"/>
                    <a:ea typeface="黑体" panose="02010609060101010101" pitchFamily="49" charset="-122"/>
                  </a:rPr>
                  <a:t>任务：</a:t>
                </a:r>
                <a:endParaRPr lang="en-US" altLang="zh-CN" dirty="0">
                  <a:solidFill>
                    <a:srgbClr val="24292F"/>
                  </a:solidFill>
                  <a:latin typeface="黑体" panose="02010609060101010101" pitchFamily="49" charset="-122"/>
                  <a:ea typeface="黑体" panose="02010609060101010101" pitchFamily="49" charset="-122"/>
                </a:endParaRPr>
              </a:p>
              <a:p>
                <a:r>
                  <a:rPr lang="zh-CN" altLang="en-US" dirty="0">
                    <a:solidFill>
                      <a:srgbClr val="24292F"/>
                    </a:solidFill>
                    <a:latin typeface="黑体" panose="02010609060101010101" pitchFamily="49" charset="-122"/>
                    <a:ea typeface="黑体" panose="02010609060101010101" pitchFamily="49" charset="-122"/>
                  </a:rPr>
                  <a:t>预先定义实体类型集合</a:t>
                </a:r>
                <a14:m>
                  <m:oMath xmlns:m="http://schemas.openxmlformats.org/officeDocument/2006/math">
                    <m:r>
                      <a:rPr lang="en-US" altLang="zh-CN" i="1" dirty="0" smtClean="0">
                        <a:solidFill>
                          <a:srgbClr val="24292F"/>
                        </a:solidFill>
                        <a:latin typeface="Cambria Math" panose="02040503050406030204" pitchFamily="18" charset="0"/>
                        <a:ea typeface="KaiTi" panose="02010609060101010101" pitchFamily="49" charset="-122"/>
                      </a:rPr>
                      <m:t>𝑅</m:t>
                    </m:r>
                  </m:oMath>
                </a14:m>
                <a:r>
                  <a:rPr lang="zh-CN" altLang="en-US" dirty="0">
                    <a:solidFill>
                      <a:srgbClr val="24292F"/>
                    </a:solidFill>
                    <a:latin typeface="黑体" panose="02010609060101010101" pitchFamily="49" charset="-122"/>
                    <a:ea typeface="黑体" panose="02010609060101010101" pitchFamily="49" charset="-122"/>
                  </a:rPr>
                  <a:t>，给定输入文本</a:t>
                </a:r>
                <a14:m>
                  <m:oMath xmlns:m="http://schemas.openxmlformats.org/officeDocument/2006/math">
                    <m:r>
                      <a:rPr lang="en-US" altLang="zh-CN" i="1" dirty="0" smtClean="0">
                        <a:solidFill>
                          <a:srgbClr val="24292F"/>
                        </a:solidFill>
                        <a:latin typeface="Cambria Math" panose="02040503050406030204" pitchFamily="18" charset="0"/>
                        <a:ea typeface="KaiTi" panose="02010609060101010101" pitchFamily="49" charset="-122"/>
                      </a:rPr>
                      <m:t>𝑋</m:t>
                    </m:r>
                  </m:oMath>
                </a14:m>
                <a:r>
                  <a:rPr lang="zh-CN" altLang="en-US" dirty="0">
                    <a:solidFill>
                      <a:srgbClr val="24292F"/>
                    </a:solidFill>
                    <a:latin typeface="黑体" panose="02010609060101010101" pitchFamily="49" charset="-122"/>
                    <a:ea typeface="黑体" panose="02010609060101010101" pitchFamily="49" charset="-122"/>
                  </a:rPr>
                  <a:t>，对文本中可能存在的文本片段</a:t>
                </a:r>
                <a14:m>
                  <m:oMath xmlns:m="http://schemas.openxmlformats.org/officeDocument/2006/math">
                    <m:sSub>
                      <m:sSubPr>
                        <m:ctrlPr>
                          <a:rPr lang="en-US" altLang="zh-CN" i="1" smtClean="0">
                            <a:solidFill>
                              <a:srgbClr val="24292F"/>
                            </a:solidFill>
                            <a:latin typeface="Cambria Math" panose="02040503050406030204" pitchFamily="18" charset="0"/>
                            <a:ea typeface="KaiTi" panose="02010609060101010101" pitchFamily="49" charset="-122"/>
                          </a:rPr>
                        </m:ctrlPr>
                      </m:sSubPr>
                      <m:e>
                        <m:r>
                          <a:rPr lang="en-US" altLang="zh-CN" b="0" i="1" smtClean="0">
                            <a:solidFill>
                              <a:srgbClr val="24292F"/>
                            </a:solidFill>
                            <a:latin typeface="Cambria Math" panose="02040503050406030204" pitchFamily="18" charset="0"/>
                            <a:ea typeface="KaiTi" panose="02010609060101010101" pitchFamily="49" charset="-122"/>
                          </a:rPr>
                          <m:t>𝑋</m:t>
                        </m:r>
                      </m:e>
                      <m:sub>
                        <m:r>
                          <a:rPr lang="en-US" altLang="zh-CN" b="0" i="1" smtClean="0">
                            <a:solidFill>
                              <a:srgbClr val="24292F"/>
                            </a:solidFill>
                            <a:latin typeface="Cambria Math" panose="02040503050406030204" pitchFamily="18" charset="0"/>
                            <a:ea typeface="KaiTi" panose="02010609060101010101" pitchFamily="49" charset="-122"/>
                          </a:rPr>
                          <m:t>[</m:t>
                        </m:r>
                        <m:r>
                          <a:rPr lang="en-US" altLang="zh-CN" b="0" i="1" smtClean="0">
                            <a:solidFill>
                              <a:srgbClr val="24292F"/>
                            </a:solidFill>
                            <a:latin typeface="Cambria Math" panose="02040503050406030204" pitchFamily="18" charset="0"/>
                            <a:ea typeface="KaiTi" panose="02010609060101010101" pitchFamily="49" charset="-122"/>
                          </a:rPr>
                          <m:t>𝑖</m:t>
                        </m:r>
                        <m:r>
                          <a:rPr lang="en-US" altLang="zh-CN" b="0" i="1" smtClean="0">
                            <a:solidFill>
                              <a:srgbClr val="24292F"/>
                            </a:solidFill>
                            <a:latin typeface="Cambria Math" panose="02040503050406030204" pitchFamily="18" charset="0"/>
                            <a:ea typeface="KaiTi" panose="02010609060101010101" pitchFamily="49" charset="-122"/>
                          </a:rPr>
                          <m:t>:</m:t>
                        </m:r>
                        <m:r>
                          <a:rPr lang="en-US" altLang="zh-CN" b="0" i="1" smtClean="0">
                            <a:solidFill>
                              <a:srgbClr val="24292F"/>
                            </a:solidFill>
                            <a:latin typeface="Cambria Math" panose="02040503050406030204" pitchFamily="18" charset="0"/>
                            <a:ea typeface="KaiTi" panose="02010609060101010101" pitchFamily="49" charset="-122"/>
                          </a:rPr>
                          <m:t>𝑗</m:t>
                        </m:r>
                        <m:r>
                          <a:rPr lang="en-US" altLang="zh-CN" b="0" i="1" smtClean="0">
                            <a:solidFill>
                              <a:srgbClr val="24292F"/>
                            </a:solidFill>
                            <a:latin typeface="Cambria Math" panose="02040503050406030204" pitchFamily="18" charset="0"/>
                            <a:ea typeface="KaiTi" panose="02010609060101010101" pitchFamily="49" charset="-122"/>
                          </a:rPr>
                          <m:t>]</m:t>
                        </m:r>
                      </m:sub>
                    </m:sSub>
                  </m:oMath>
                </a14:m>
                <a:r>
                  <a:rPr lang="zh-CN" altLang="en-US" dirty="0">
                    <a:solidFill>
                      <a:srgbClr val="24292F"/>
                    </a:solidFill>
                    <a:latin typeface="黑体" panose="02010609060101010101" pitchFamily="49" charset="-122"/>
                    <a:ea typeface="黑体" panose="02010609060101010101" pitchFamily="49" charset="-122"/>
                  </a:rPr>
                  <a:t>在集合</a:t>
                </a:r>
                <a14:m>
                  <m:oMath xmlns:m="http://schemas.openxmlformats.org/officeDocument/2006/math">
                    <m:r>
                      <a:rPr lang="en-US" altLang="zh-CN" i="1" dirty="0" smtClean="0">
                        <a:solidFill>
                          <a:srgbClr val="24292F"/>
                        </a:solidFill>
                        <a:latin typeface="Cambria Math" panose="02040503050406030204" pitchFamily="18" charset="0"/>
                        <a:ea typeface="KaiTi" panose="02010609060101010101" pitchFamily="49" charset="-122"/>
                      </a:rPr>
                      <m:t>𝑅</m:t>
                    </m:r>
                  </m:oMath>
                </a14:m>
                <a:r>
                  <a:rPr lang="zh-CN" altLang="en-US" dirty="0">
                    <a:solidFill>
                      <a:srgbClr val="24292F"/>
                    </a:solidFill>
                    <a:latin typeface="黑体" panose="02010609060101010101" pitchFamily="49" charset="-122"/>
                    <a:ea typeface="黑体" panose="02010609060101010101" pitchFamily="49" charset="-122"/>
                  </a:rPr>
                  <a:t>上进行分类。</a:t>
                </a:r>
                <a:endParaRPr lang="en-US" altLang="zh-CN" dirty="0">
                  <a:solidFill>
                    <a:srgbClr val="24292F"/>
                  </a:solidFill>
                  <a:latin typeface="黑体" panose="02010609060101010101" pitchFamily="49" charset="-122"/>
                  <a:ea typeface="黑体" panose="02010609060101010101" pitchFamily="49" charset="-122"/>
                </a:endParaRPr>
              </a:p>
            </p:txBody>
          </p:sp>
        </mc:Choice>
        <mc:Fallback xmlns="">
          <p:sp>
            <p:nvSpPr>
              <p:cNvPr id="17" name="矩形 16">
                <a:extLst>
                  <a:ext uri="{FF2B5EF4-FFF2-40B4-BE49-F238E27FC236}">
                    <a16:creationId xmlns:a16="http://schemas.microsoft.com/office/drawing/2014/main" id="{50461807-A2F1-4B8F-922C-6C76B0A5EB5C}"/>
                  </a:ext>
                </a:extLst>
              </p:cNvPr>
              <p:cNvSpPr>
                <a:spLocks noRot="1" noChangeAspect="1" noMove="1" noResize="1" noEditPoints="1" noAdjustHandles="1" noChangeArrowheads="1" noChangeShapeType="1" noTextEdit="1"/>
              </p:cNvSpPr>
              <p:nvPr/>
            </p:nvSpPr>
            <p:spPr>
              <a:xfrm>
                <a:off x="967876" y="963155"/>
                <a:ext cx="7208247" cy="950517"/>
              </a:xfrm>
              <a:prstGeom prst="rect">
                <a:avLst/>
              </a:prstGeom>
              <a:blipFill>
                <a:blip r:embed="rId3"/>
                <a:stretch>
                  <a:fillRect l="-676" t="-3165" b="-3797"/>
                </a:stretch>
              </a:blipFill>
              <a:ln>
                <a:solidFill>
                  <a:schemeClr val="tx1"/>
                </a:solidFill>
                <a:prstDash val="dash"/>
              </a:ln>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411C63C5-0B63-43A2-A915-3CD2BCCBECE1}"/>
              </a:ext>
            </a:extLst>
          </p:cNvPr>
          <p:cNvSpPr/>
          <p:nvPr/>
        </p:nvSpPr>
        <p:spPr bwMode="auto">
          <a:xfrm>
            <a:off x="407988" y="2506663"/>
            <a:ext cx="2457450" cy="3873500"/>
          </a:xfrm>
          <a:prstGeom prst="rect">
            <a:avLst/>
          </a:prstGeom>
          <a:noFill/>
          <a:ln w="28575">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a:extLst>
              <a:ext uri="{FF2B5EF4-FFF2-40B4-BE49-F238E27FC236}">
                <a16:creationId xmlns:a16="http://schemas.microsoft.com/office/drawing/2014/main" id="{BAA95259-8C2B-4C90-B63E-71A1EE0D721A}"/>
              </a:ext>
            </a:extLst>
          </p:cNvPr>
          <p:cNvSpPr/>
          <p:nvPr/>
        </p:nvSpPr>
        <p:spPr bwMode="auto">
          <a:xfrm>
            <a:off x="409575" y="2520950"/>
            <a:ext cx="2473325" cy="373063"/>
          </a:xfrm>
          <a:prstGeom prst="rect">
            <a:avLst/>
          </a:prstGeom>
          <a:solidFill>
            <a:srgbClr val="1557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基于模式匹配的模型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0" name="矩形 3">
            <a:extLst>
              <a:ext uri="{FF2B5EF4-FFF2-40B4-BE49-F238E27FC236}">
                <a16:creationId xmlns:a16="http://schemas.microsoft.com/office/drawing/2014/main" id="{8AE139AD-FE2E-4552-BCED-1673ECE107D5}"/>
              </a:ext>
            </a:extLst>
          </p:cNvPr>
          <p:cNvSpPr>
            <a:spLocks noChangeArrowheads="1"/>
          </p:cNvSpPr>
          <p:nvPr/>
        </p:nvSpPr>
        <p:spPr bwMode="auto">
          <a:xfrm>
            <a:off x="685783" y="3092905"/>
            <a:ext cx="2214885" cy="72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lnSpc>
                <a:spcPct val="120000"/>
              </a:lnSpc>
            </a:pPr>
            <a:r>
              <a:rPr lang="en-US" altLang="zh-CN" dirty="0">
                <a:solidFill>
                  <a:srgbClr val="000000"/>
                </a:solidFill>
                <a:latin typeface="微软雅黑" panose="020B0503020204020204" pitchFamily="34" charset="-122"/>
                <a:ea typeface="微软雅黑" panose="020B0503020204020204" pitchFamily="34" charset="-122"/>
              </a:rPr>
              <a:t>Pattern Mining</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Pattern-match…</a:t>
            </a:r>
          </a:p>
        </p:txBody>
      </p:sp>
      <p:sp>
        <p:nvSpPr>
          <p:cNvPr id="21" name="矩形 8">
            <a:extLst>
              <a:ext uri="{FF2B5EF4-FFF2-40B4-BE49-F238E27FC236}">
                <a16:creationId xmlns:a16="http://schemas.microsoft.com/office/drawing/2014/main" id="{9A6A4B7E-36C5-4952-BE4B-4DA2428CF767}"/>
              </a:ext>
            </a:extLst>
          </p:cNvPr>
          <p:cNvSpPr>
            <a:spLocks noChangeArrowheads="1"/>
          </p:cNvSpPr>
          <p:nvPr/>
        </p:nvSpPr>
        <p:spPr bwMode="auto">
          <a:xfrm>
            <a:off x="406400" y="4021138"/>
            <a:ext cx="102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lnSpc>
                <a:spcPct val="120000"/>
              </a:lnSpc>
            </a:pPr>
            <a:r>
              <a:rPr lang="zh-CN" altLang="en-US" b="1" dirty="0">
                <a:solidFill>
                  <a:srgbClr val="C00000"/>
                </a:solidFill>
                <a:latin typeface="微软雅黑" panose="020B0503020204020204" pitchFamily="34" charset="-122"/>
                <a:ea typeface="微软雅黑" panose="020B0503020204020204" pitchFamily="34" charset="-122"/>
              </a:rPr>
              <a:t>缺点：</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22" name="矩形 14">
            <a:extLst>
              <a:ext uri="{FF2B5EF4-FFF2-40B4-BE49-F238E27FC236}">
                <a16:creationId xmlns:a16="http://schemas.microsoft.com/office/drawing/2014/main" id="{0BD3D001-6E38-445B-B6FA-34478B9E19E6}"/>
              </a:ext>
            </a:extLst>
          </p:cNvPr>
          <p:cNvSpPr>
            <a:spLocks noChangeArrowheads="1"/>
          </p:cNvSpPr>
          <p:nvPr/>
        </p:nvSpPr>
        <p:spPr bwMode="auto">
          <a:xfrm>
            <a:off x="390525" y="4703763"/>
            <a:ext cx="2344738"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为每种实体类型构建相应的规则。</a:t>
            </a:r>
            <a:endParaRPr lang="en-US" altLang="zh-CN" dirty="0">
              <a:solidFill>
                <a:srgbClr val="000000"/>
              </a:solidFill>
              <a:latin typeface="微软雅黑" panose="020B0503020204020204" pitchFamily="34" charset="-122"/>
              <a:ea typeface="微软雅黑" panose="020B0503020204020204" pitchFamily="34" charset="-122"/>
            </a:endParaRPr>
          </a:p>
          <a:p>
            <a:pPr algn="just" eaLnBrk="1" hangingPunct="1">
              <a:lnSpc>
                <a:spcPct val="120000"/>
              </a:lnSpc>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需要</a:t>
            </a:r>
            <a:r>
              <a:rPr lang="zh-CN" altLang="en-US" dirty="0">
                <a:solidFill>
                  <a:srgbClr val="FF0000"/>
                </a:solidFill>
                <a:latin typeface="微软雅黑" panose="020B0503020204020204" pitchFamily="34" charset="-122"/>
                <a:ea typeface="微软雅黑" panose="020B0503020204020204" pitchFamily="34" charset="-122"/>
              </a:rPr>
              <a:t>人工勘误，成本高、代价大</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D555AF21-75A0-4672-99E3-82D0FAD236D2}"/>
              </a:ext>
            </a:extLst>
          </p:cNvPr>
          <p:cNvSpPr/>
          <p:nvPr/>
        </p:nvSpPr>
        <p:spPr bwMode="auto">
          <a:xfrm>
            <a:off x="3317875" y="2509838"/>
            <a:ext cx="2490788" cy="373062"/>
          </a:xfrm>
          <a:prstGeom prst="rect">
            <a:avLst/>
          </a:prstGeom>
          <a:solidFill>
            <a:srgbClr val="1557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基于统计的模型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E6D51D2-97DC-4B08-BA21-25509E6DB9D6}"/>
              </a:ext>
            </a:extLst>
          </p:cNvPr>
          <p:cNvSpPr/>
          <p:nvPr/>
        </p:nvSpPr>
        <p:spPr bwMode="auto">
          <a:xfrm>
            <a:off x="3330575" y="2505075"/>
            <a:ext cx="2470150" cy="3875088"/>
          </a:xfrm>
          <a:prstGeom prst="rect">
            <a:avLst/>
          </a:prstGeom>
          <a:noFill/>
          <a:ln w="28575">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4">
            <a:extLst>
              <a:ext uri="{FF2B5EF4-FFF2-40B4-BE49-F238E27FC236}">
                <a16:creationId xmlns:a16="http://schemas.microsoft.com/office/drawing/2014/main" id="{B24A779C-FF21-4895-9BDC-828D0922A5C9}"/>
              </a:ext>
            </a:extLst>
          </p:cNvPr>
          <p:cNvSpPr>
            <a:spLocks noChangeArrowheads="1"/>
          </p:cNvSpPr>
          <p:nvPr/>
        </p:nvSpPr>
        <p:spPr bwMode="auto">
          <a:xfrm>
            <a:off x="3501702" y="2912561"/>
            <a:ext cx="2341880" cy="106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lnSpc>
                <a:spcPct val="120000"/>
              </a:lnSpc>
            </a:pPr>
            <a:r>
              <a:rPr lang="en-US" altLang="zh-CN" dirty="0">
                <a:solidFill>
                  <a:srgbClr val="000000"/>
                </a:solidFill>
                <a:latin typeface="微软雅黑" panose="020B0503020204020204" pitchFamily="34" charset="-122"/>
                <a:ea typeface="微软雅黑" panose="020B0503020204020204" pitchFamily="34" charset="-122"/>
              </a:rPr>
              <a:t>Feature-Based Methods</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HMM</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Methods…</a:t>
            </a:r>
          </a:p>
        </p:txBody>
      </p:sp>
      <p:sp>
        <p:nvSpPr>
          <p:cNvPr id="26" name="矩形 58">
            <a:extLst>
              <a:ext uri="{FF2B5EF4-FFF2-40B4-BE49-F238E27FC236}">
                <a16:creationId xmlns:a16="http://schemas.microsoft.com/office/drawing/2014/main" id="{180669DB-D12C-4408-A8F5-D32B2226CE86}"/>
              </a:ext>
            </a:extLst>
          </p:cNvPr>
          <p:cNvSpPr>
            <a:spLocks noChangeArrowheads="1"/>
          </p:cNvSpPr>
          <p:nvPr/>
        </p:nvSpPr>
        <p:spPr bwMode="auto">
          <a:xfrm>
            <a:off x="3357458" y="4019294"/>
            <a:ext cx="877065" cy="39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lnSpc>
                <a:spcPct val="120000"/>
              </a:lnSpc>
            </a:pPr>
            <a:r>
              <a:rPr lang="zh-CN" altLang="en-US" b="1">
                <a:solidFill>
                  <a:srgbClr val="C00000"/>
                </a:solidFill>
                <a:latin typeface="微软雅黑" panose="020B0503020204020204" pitchFamily="34" charset="-122"/>
                <a:ea typeface="微软雅黑" panose="020B0503020204020204" pitchFamily="34" charset="-122"/>
              </a:rPr>
              <a:t>缺点：</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7" name="矩形 12">
            <a:extLst>
              <a:ext uri="{FF2B5EF4-FFF2-40B4-BE49-F238E27FC236}">
                <a16:creationId xmlns:a16="http://schemas.microsoft.com/office/drawing/2014/main" id="{FF829C27-0D8D-4899-AD37-46BF39FC2CFF}"/>
              </a:ext>
            </a:extLst>
          </p:cNvPr>
          <p:cNvSpPr>
            <a:spLocks noChangeArrowheads="1"/>
          </p:cNvSpPr>
          <p:nvPr/>
        </p:nvSpPr>
        <p:spPr bwMode="auto">
          <a:xfrm>
            <a:off x="3303588" y="4592179"/>
            <a:ext cx="2371160" cy="172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无法充分利用训练数据的隐式语义信息</a:t>
            </a:r>
            <a:endParaRPr lang="en-US" altLang="zh-CN" dirty="0">
              <a:solidFill>
                <a:srgbClr val="000000"/>
              </a:solidFill>
              <a:latin typeface="微软雅黑" panose="020B0503020204020204" pitchFamily="34" charset="-122"/>
              <a:ea typeface="微软雅黑" panose="020B0503020204020204" pitchFamily="34" charset="-122"/>
            </a:endParaRPr>
          </a:p>
          <a:p>
            <a:pPr algn="just" eaLnBrk="1" hangingPunct="1">
              <a:lnSpc>
                <a:spcPct val="120000"/>
              </a:lnSpc>
              <a:buFont typeface="Wingdings" panose="05000000000000000000" pitchFamily="2" charset="2"/>
              <a:buChar char="Ø"/>
            </a:pPr>
            <a:r>
              <a:rPr lang="zh-CN" altLang="en-US" dirty="0">
                <a:solidFill>
                  <a:srgbClr val="FF0000"/>
                </a:solidFill>
                <a:latin typeface="微软雅黑" panose="020B0503020204020204" pitchFamily="34" charset="-122"/>
                <a:ea typeface="微软雅黑" panose="020B0503020204020204" pitchFamily="34" charset="-122"/>
              </a:rPr>
              <a:t>需要大量的标注数据</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A65D841C-7C8B-4C45-AE87-1A6063471369}"/>
              </a:ext>
            </a:extLst>
          </p:cNvPr>
          <p:cNvSpPr/>
          <p:nvPr/>
        </p:nvSpPr>
        <p:spPr bwMode="auto">
          <a:xfrm>
            <a:off x="6257925" y="2522538"/>
            <a:ext cx="2482850" cy="373062"/>
          </a:xfrm>
          <a:prstGeom prst="rect">
            <a:avLst/>
          </a:prstGeom>
          <a:solidFill>
            <a:srgbClr val="1557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基于神经网络的模型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D2EE845-28B0-4FF7-A3C1-6A3DFB8540BA}"/>
              </a:ext>
            </a:extLst>
          </p:cNvPr>
          <p:cNvSpPr/>
          <p:nvPr/>
        </p:nvSpPr>
        <p:spPr bwMode="auto">
          <a:xfrm>
            <a:off x="6256338" y="2508250"/>
            <a:ext cx="2474912" cy="3875088"/>
          </a:xfrm>
          <a:prstGeom prst="rect">
            <a:avLst/>
          </a:prstGeom>
          <a:noFill/>
          <a:ln w="28575">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7">
            <a:extLst>
              <a:ext uri="{FF2B5EF4-FFF2-40B4-BE49-F238E27FC236}">
                <a16:creationId xmlns:a16="http://schemas.microsoft.com/office/drawing/2014/main" id="{5462E44A-9647-46AE-A6D9-8BB971F44FA5}"/>
              </a:ext>
            </a:extLst>
          </p:cNvPr>
          <p:cNvSpPr>
            <a:spLocks noChangeArrowheads="1"/>
          </p:cNvSpPr>
          <p:nvPr/>
        </p:nvSpPr>
        <p:spPr bwMode="auto">
          <a:xfrm>
            <a:off x="6320080" y="3107275"/>
            <a:ext cx="2420093" cy="73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pPr>
            <a:r>
              <a:rPr lang="en-US" altLang="zh-CN" dirty="0">
                <a:solidFill>
                  <a:srgbClr val="000000"/>
                </a:solidFill>
                <a:latin typeface="微软雅黑" panose="020B0503020204020204" pitchFamily="34" charset="-122"/>
                <a:ea typeface="微软雅黑" panose="020B0503020204020204" pitchFamily="34" charset="-122"/>
              </a:rPr>
              <a:t>CNN</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RNN</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GNN</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Transformer</a:t>
            </a:r>
          </a:p>
        </p:txBody>
      </p:sp>
      <p:sp>
        <p:nvSpPr>
          <p:cNvPr id="31" name="矩形 11">
            <a:extLst>
              <a:ext uri="{FF2B5EF4-FFF2-40B4-BE49-F238E27FC236}">
                <a16:creationId xmlns:a16="http://schemas.microsoft.com/office/drawing/2014/main" id="{042C86FA-6E30-4DFD-9877-FC1CECD28138}"/>
              </a:ext>
            </a:extLst>
          </p:cNvPr>
          <p:cNvSpPr>
            <a:spLocks noChangeArrowheads="1"/>
          </p:cNvSpPr>
          <p:nvPr/>
        </p:nvSpPr>
        <p:spPr bwMode="auto">
          <a:xfrm>
            <a:off x="6246813" y="4019550"/>
            <a:ext cx="876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pPr>
            <a:r>
              <a:rPr lang="zh-CN" altLang="en-US" b="1" dirty="0">
                <a:solidFill>
                  <a:srgbClr val="C00000"/>
                </a:solidFill>
                <a:latin typeface="微软雅黑" panose="020B0503020204020204" pitchFamily="34" charset="-122"/>
                <a:ea typeface="微软雅黑" panose="020B0503020204020204" pitchFamily="34" charset="-122"/>
              </a:rPr>
              <a:t>优点：</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2" name="矩形 16">
            <a:extLst>
              <a:ext uri="{FF2B5EF4-FFF2-40B4-BE49-F238E27FC236}">
                <a16:creationId xmlns:a16="http://schemas.microsoft.com/office/drawing/2014/main" id="{F3C20843-C7AD-4279-BBCB-25FB666C3EBD}"/>
              </a:ext>
            </a:extLst>
          </p:cNvPr>
          <p:cNvSpPr>
            <a:spLocks noChangeArrowheads="1"/>
          </p:cNvSpPr>
          <p:nvPr/>
        </p:nvSpPr>
        <p:spPr bwMode="auto">
          <a:xfrm>
            <a:off x="6329363" y="4311650"/>
            <a:ext cx="233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自动提取上下文中的隐式特征、实现端到端的抽取</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3" name="矩形 18">
            <a:extLst>
              <a:ext uri="{FF2B5EF4-FFF2-40B4-BE49-F238E27FC236}">
                <a16:creationId xmlns:a16="http://schemas.microsoft.com/office/drawing/2014/main" id="{ACB1A628-1BE7-469B-993E-4AF718ADD5A9}"/>
              </a:ext>
            </a:extLst>
          </p:cNvPr>
          <p:cNvSpPr>
            <a:spLocks noChangeArrowheads="1"/>
          </p:cNvSpPr>
          <p:nvPr/>
        </p:nvSpPr>
        <p:spPr bwMode="auto">
          <a:xfrm>
            <a:off x="6224157" y="5237163"/>
            <a:ext cx="877163"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pPr>
            <a:r>
              <a:rPr lang="zh-CN" altLang="en-US" b="1" dirty="0">
                <a:solidFill>
                  <a:srgbClr val="C00000"/>
                </a:solidFill>
                <a:latin typeface="微软雅黑" panose="020B0503020204020204" pitchFamily="34" charset="-122"/>
                <a:ea typeface="微软雅黑" panose="020B0503020204020204" pitchFamily="34" charset="-122"/>
              </a:rPr>
              <a:t>缺点：</a:t>
            </a:r>
            <a:endParaRPr lang="en-US" altLang="zh-CN" b="1" dirty="0">
              <a:solidFill>
                <a:srgbClr val="C00000"/>
              </a:solidFill>
              <a:latin typeface="微软雅黑" panose="020B0503020204020204" pitchFamily="34" charset="-122"/>
              <a:ea typeface="微软雅黑" panose="020B0503020204020204" pitchFamily="34" charset="-122"/>
            </a:endParaRPr>
          </a:p>
          <a:p>
            <a:pPr algn="just" eaLnBrk="1" hangingPunct="1">
              <a:lnSpc>
                <a:spcPct val="120000"/>
              </a:lnSpc>
            </a:pP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4" name="矩形 16">
            <a:extLst>
              <a:ext uri="{FF2B5EF4-FFF2-40B4-BE49-F238E27FC236}">
                <a16:creationId xmlns:a16="http://schemas.microsoft.com/office/drawing/2014/main" id="{219375EF-28AC-4CED-ADDF-01E39C8F148D}"/>
              </a:ext>
            </a:extLst>
          </p:cNvPr>
          <p:cNvSpPr>
            <a:spLocks noChangeArrowheads="1"/>
          </p:cNvSpPr>
          <p:nvPr/>
        </p:nvSpPr>
        <p:spPr bwMode="auto">
          <a:xfrm>
            <a:off x="6359527" y="5497921"/>
            <a:ext cx="2330450"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just" eaLnBrk="1" hangingPunct="1">
              <a:lnSpc>
                <a:spcPct val="120000"/>
              </a:lnSpc>
              <a:buFont typeface="Wingdings" panose="05000000000000000000" pitchFamily="2" charset="2"/>
              <a:buChar char="Ø"/>
            </a:pPr>
            <a:r>
              <a:rPr lang="zh-CN" altLang="en-US" dirty="0">
                <a:solidFill>
                  <a:srgbClr val="FF0000"/>
                </a:solidFill>
                <a:latin typeface="微软雅黑" panose="020B0503020204020204" pitchFamily="34" charset="-122"/>
                <a:ea typeface="微软雅黑" panose="020B0503020204020204" pitchFamily="34" charset="-122"/>
              </a:rPr>
              <a:t>对大规模标注数据依赖性强</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06129354-FDE9-472D-AE4F-FD4BF42144DF}"/>
              </a:ext>
            </a:extLst>
          </p:cNvPr>
          <p:cNvSpPr/>
          <p:nvPr/>
        </p:nvSpPr>
        <p:spPr>
          <a:xfrm>
            <a:off x="2932633" y="4311650"/>
            <a:ext cx="365780" cy="280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22A1273E-D461-4E46-927F-95019E3176B6}"/>
              </a:ext>
            </a:extLst>
          </p:cNvPr>
          <p:cNvSpPr/>
          <p:nvPr/>
        </p:nvSpPr>
        <p:spPr>
          <a:xfrm>
            <a:off x="5847701" y="4311650"/>
            <a:ext cx="365780" cy="280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6683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5289993"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研究背景</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5</a:t>
            </a:fld>
            <a:r>
              <a:rPr lang="en-US" altLang="zh-CN" dirty="0"/>
              <a:t>/7</a:t>
            </a:r>
            <a:endParaRPr lang="zh-CN" altLang="en-US" dirty="0"/>
          </a:p>
        </p:txBody>
      </p:sp>
      <p:sp>
        <p:nvSpPr>
          <p:cNvPr id="36" name="矩形: 圆角 35">
            <a:extLst>
              <a:ext uri="{FF2B5EF4-FFF2-40B4-BE49-F238E27FC236}">
                <a16:creationId xmlns:a16="http://schemas.microsoft.com/office/drawing/2014/main" id="{98E862B6-B8EA-4B74-9679-11D2AB73F991}"/>
              </a:ext>
            </a:extLst>
          </p:cNvPr>
          <p:cNvSpPr/>
          <p:nvPr/>
        </p:nvSpPr>
        <p:spPr>
          <a:xfrm>
            <a:off x="1728195" y="828876"/>
            <a:ext cx="4903952" cy="2155585"/>
          </a:xfrm>
          <a:prstGeom prst="roundRect">
            <a:avLst>
              <a:gd name="adj" fmla="val 3654"/>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箭头: 下 5">
            <a:extLst>
              <a:ext uri="{FF2B5EF4-FFF2-40B4-BE49-F238E27FC236}">
                <a16:creationId xmlns:a16="http://schemas.microsoft.com/office/drawing/2014/main" id="{9A8E13EC-DE06-4E6D-A628-C8D716256796}"/>
              </a:ext>
            </a:extLst>
          </p:cNvPr>
          <p:cNvSpPr/>
          <p:nvPr/>
        </p:nvSpPr>
        <p:spPr>
          <a:xfrm>
            <a:off x="4055165" y="2845377"/>
            <a:ext cx="377687" cy="427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
            <a:extLst>
              <a:ext uri="{FF2B5EF4-FFF2-40B4-BE49-F238E27FC236}">
                <a16:creationId xmlns:a16="http://schemas.microsoft.com/office/drawing/2014/main" id="{0A96479B-621F-4FB2-A5F5-A1A587992FB7}"/>
              </a:ext>
            </a:extLst>
          </p:cNvPr>
          <p:cNvSpPr>
            <a:spLocks noChangeArrowheads="1"/>
          </p:cNvSpPr>
          <p:nvPr/>
        </p:nvSpPr>
        <p:spPr bwMode="auto">
          <a:xfrm>
            <a:off x="2062040" y="3228945"/>
            <a:ext cx="4544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sz="2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大量、人工</a:t>
            </a:r>
            <a:r>
              <a:rPr lang="zh-CN" altLang="en-US" sz="2000" b="1" dirty="0">
                <a:solidFill>
                  <a:srgbClr val="1557AE"/>
                </a:solidFill>
                <a:latin typeface="微软雅黑" panose="020B0503020204020204" pitchFamily="34" charset="-122"/>
                <a:ea typeface="微软雅黑" panose="020B0503020204020204" pitchFamily="34" charset="-122"/>
                <a:sym typeface="Wingdings" panose="05000000000000000000" pitchFamily="2" charset="2"/>
              </a:rPr>
              <a:t>训练数据，</a:t>
            </a:r>
            <a:r>
              <a:rPr lang="zh-CN" altLang="en-US" sz="2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代价大、成本高</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6BC6471-7E25-41FD-9E8D-897F34CE468B}"/>
              </a:ext>
            </a:extLst>
          </p:cNvPr>
          <p:cNvSpPr/>
          <p:nvPr/>
        </p:nvSpPr>
        <p:spPr>
          <a:xfrm>
            <a:off x="4443" y="4211899"/>
            <a:ext cx="3836505" cy="2031325"/>
          </a:xfrm>
          <a:prstGeom prst="rect">
            <a:avLst/>
          </a:prstGeom>
          <a:solidFill>
            <a:schemeClr val="accent5">
              <a:lumMod val="40000"/>
              <a:lumOff val="60000"/>
            </a:schemeClr>
          </a:solidFill>
          <a:ln>
            <a:solidFill>
              <a:schemeClr val="accent4">
                <a:lumMod val="20000"/>
                <a:lumOff val="80000"/>
              </a:schemeClr>
            </a:solidFill>
          </a:ln>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制备大量有标签</a:t>
            </a:r>
            <a:r>
              <a:rPr lang="zh-CN" altLang="en-US" dirty="0">
                <a:solidFill>
                  <a:srgbClr val="FF0000"/>
                </a:solidFill>
                <a:latin typeface="微软雅黑" panose="020B0503020204020204" pitchFamily="34" charset="-122"/>
                <a:ea typeface="微软雅黑" panose="020B0503020204020204" pitchFamily="34" charset="-122"/>
              </a:rPr>
              <a:t>需要丰富的领域知识</a:t>
            </a:r>
            <a:r>
              <a:rPr lang="zh-CN" altLang="en-US" dirty="0">
                <a:solidFill>
                  <a:srgbClr val="000000"/>
                </a:solidFill>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专家经验</a:t>
            </a:r>
            <a:r>
              <a:rPr lang="zh-CN" altLang="en-US" dirty="0">
                <a:solidFill>
                  <a:srgbClr val="000000"/>
                </a:solidFill>
                <a:latin typeface="微软雅黑" panose="020B0503020204020204" pitchFamily="34" charset="-122"/>
                <a:ea typeface="微软雅黑" panose="020B0503020204020204" pitchFamily="34" charset="-122"/>
              </a:rPr>
              <a:t>，才能使模型正常工作。然而，这与现实世界中的应用场景形成了对比，在现实世界中，只有非常有限的标记数据可用于新域。</a:t>
            </a:r>
            <a:r>
              <a:rPr lang="zh-CN" altLang="en-US" dirty="0">
                <a:solidFill>
                  <a:srgbClr val="FF0000"/>
                </a:solidFill>
                <a:latin typeface="微软雅黑" panose="020B0503020204020204" pitchFamily="34" charset="-122"/>
                <a:ea typeface="微软雅黑" panose="020B0503020204020204" pitchFamily="34" charset="-122"/>
              </a:rPr>
              <a:t>垂直领域中往往没有大量标签数据，甚至没有</a:t>
            </a:r>
            <a:r>
              <a:rPr lang="zh-CN" altLang="en-US" dirty="0">
                <a:solidFill>
                  <a:srgbClr val="000000"/>
                </a:solidFill>
                <a:latin typeface="微软雅黑" panose="020B0503020204020204" pitchFamily="34" charset="-122"/>
                <a:ea typeface="微软雅黑" panose="020B0503020204020204" pitchFamily="34" charset="-122"/>
              </a:rPr>
              <a:t>。</a:t>
            </a:r>
          </a:p>
        </p:txBody>
      </p:sp>
      <p:sp>
        <p:nvSpPr>
          <p:cNvPr id="38" name="箭头: 下 37">
            <a:extLst>
              <a:ext uri="{FF2B5EF4-FFF2-40B4-BE49-F238E27FC236}">
                <a16:creationId xmlns:a16="http://schemas.microsoft.com/office/drawing/2014/main" id="{82677D54-073D-42E3-BA87-105AAEE84792}"/>
              </a:ext>
            </a:extLst>
          </p:cNvPr>
          <p:cNvSpPr/>
          <p:nvPr/>
        </p:nvSpPr>
        <p:spPr>
          <a:xfrm rot="16200000">
            <a:off x="4147609" y="4707679"/>
            <a:ext cx="377687" cy="6620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91EE61B-B715-4960-9DF6-43AA9EDEDB0C}"/>
              </a:ext>
            </a:extLst>
          </p:cNvPr>
          <p:cNvSpPr/>
          <p:nvPr/>
        </p:nvSpPr>
        <p:spPr bwMode="auto">
          <a:xfrm>
            <a:off x="4737862" y="3737482"/>
            <a:ext cx="2282044" cy="373062"/>
          </a:xfrm>
          <a:prstGeom prst="rect">
            <a:avLst/>
          </a:prstGeom>
          <a:solidFill>
            <a:srgbClr val="1557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2000" dirty="0">
                <a:solidFill>
                  <a:schemeClr val="bg1"/>
                </a:solidFill>
                <a:latin typeface="微软雅黑" panose="020B0503020204020204" pitchFamily="34" charset="-122"/>
                <a:ea typeface="微软雅黑" panose="020B0503020204020204" pitchFamily="34" charset="-122"/>
              </a:rPr>
              <a:t>Few-Shot NER</a:t>
            </a:r>
          </a:p>
        </p:txBody>
      </p:sp>
      <p:sp>
        <p:nvSpPr>
          <p:cNvPr id="40" name="矩形 39">
            <a:extLst>
              <a:ext uri="{FF2B5EF4-FFF2-40B4-BE49-F238E27FC236}">
                <a16:creationId xmlns:a16="http://schemas.microsoft.com/office/drawing/2014/main" id="{6B7720C6-9701-4954-B41F-1AC8D692BFF6}"/>
              </a:ext>
            </a:extLst>
          </p:cNvPr>
          <p:cNvSpPr/>
          <p:nvPr/>
        </p:nvSpPr>
        <p:spPr bwMode="auto">
          <a:xfrm>
            <a:off x="4735654" y="3743799"/>
            <a:ext cx="2274748" cy="2589843"/>
          </a:xfrm>
          <a:prstGeom prst="rect">
            <a:avLst/>
          </a:prstGeom>
          <a:noFill/>
          <a:ln w="28575">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1D89392-ECA3-4AC4-A262-A9E734EF4BD6}"/>
                  </a:ext>
                </a:extLst>
              </p:cNvPr>
              <p:cNvSpPr/>
              <p:nvPr/>
            </p:nvSpPr>
            <p:spPr>
              <a:xfrm>
                <a:off x="4764719" y="4129424"/>
                <a:ext cx="2148474" cy="728982"/>
              </a:xfrm>
              <a:prstGeom prst="rect">
                <a:avLst/>
              </a:prstGeom>
            </p:spPr>
            <p:txBody>
              <a:bodyPr wrap="square">
                <a:spAutoFit/>
              </a:bodyPr>
              <a:lstStyle/>
              <a:p>
                <a:pPr algn="just">
                  <a:lnSpc>
                    <a:spcPct val="120000"/>
                  </a:lnSpc>
                </a:pPr>
                <a:r>
                  <a:rPr lang="zh-CN" altLang="en-US" dirty="0">
                    <a:solidFill>
                      <a:srgbClr val="000000"/>
                    </a:solidFill>
                    <a:latin typeface="微软雅黑" panose="020B0503020204020204" pitchFamily="34" charset="-122"/>
                    <a:ea typeface="微软雅黑" panose="020B0503020204020204" pitchFamily="34" charset="-122"/>
                  </a:rPr>
                  <a:t>富资源数据集：</a:t>
                </a:r>
                <a:r>
                  <a:rPr lang="en-US" altLang="zh-CN" dirty="0">
                    <a:solidFill>
                      <a:srgbClr val="000000"/>
                    </a:solidFill>
                    <a:ea typeface="微软雅黑" panose="020B0503020204020204" pitchFamily="34" charset="-122"/>
                  </a:rPr>
                  <a:t> </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rPr>
                      <m:t>𝐻</m:t>
                    </m:r>
                  </m:oMath>
                </a14:m>
                <a:endParaRPr lang="en-US" altLang="zh-CN" dirty="0">
                  <a:solidFill>
                    <a:srgbClr val="000000"/>
                  </a:solidFill>
                  <a:latin typeface="微软雅黑" panose="020B0503020204020204" pitchFamily="34" charset="-122"/>
                  <a:ea typeface="微软雅黑" panose="020B0503020204020204" pitchFamily="34" charset="-122"/>
                </a:endParaRPr>
              </a:p>
              <a:p>
                <a:pPr algn="just">
                  <a:lnSpc>
                    <a:spcPct val="120000"/>
                  </a:lnSpc>
                </a:pPr>
                <a:r>
                  <a:rPr lang="zh-CN" altLang="en-US" dirty="0">
                    <a:solidFill>
                      <a:srgbClr val="000000"/>
                    </a:solidFill>
                    <a:latin typeface="微软雅黑" panose="020B0503020204020204" pitchFamily="34" charset="-122"/>
                    <a:ea typeface="微软雅黑" panose="020B0503020204020204" pitchFamily="34" charset="-122"/>
                  </a:rPr>
                  <a:t>低资源数据集：</a:t>
                </a:r>
                <a:r>
                  <a:rPr lang="en-US" altLang="zh-CN" dirty="0">
                    <a:solidFill>
                      <a:srgbClr val="000000"/>
                    </a:solidFill>
                    <a:ea typeface="微软雅黑" panose="020B0503020204020204" pitchFamily="34" charset="-122"/>
                  </a:rPr>
                  <a:t> </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rPr>
                      <m:t>𝐿</m:t>
                    </m:r>
                  </m:oMath>
                </a14:m>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41D89392-ECA3-4AC4-A262-A9E734EF4BD6}"/>
                  </a:ext>
                </a:extLst>
              </p:cNvPr>
              <p:cNvSpPr>
                <a:spLocks noRot="1" noChangeAspect="1" noMove="1" noResize="1" noEditPoints="1" noAdjustHandles="1" noChangeArrowheads="1" noChangeShapeType="1" noTextEdit="1"/>
              </p:cNvSpPr>
              <p:nvPr/>
            </p:nvSpPr>
            <p:spPr>
              <a:xfrm>
                <a:off x="4764719" y="4129424"/>
                <a:ext cx="2148474" cy="728982"/>
              </a:xfrm>
              <a:prstGeom prst="rect">
                <a:avLst/>
              </a:prstGeom>
              <a:blipFill>
                <a:blip r:embed="rId4"/>
                <a:stretch>
                  <a:fillRect l="-2557"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EFDA862-991C-4E23-9280-CE5956DCFFF7}"/>
                  </a:ext>
                </a:extLst>
              </p:cNvPr>
              <p:cNvSpPr/>
              <p:nvPr/>
            </p:nvSpPr>
            <p:spPr>
              <a:xfrm>
                <a:off x="4735654" y="4924349"/>
                <a:ext cx="2148474" cy="1477328"/>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目标：是用</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rPr>
                      <m:t>𝐿</m:t>
                    </m:r>
                  </m:oMath>
                </a14:m>
                <a:r>
                  <a:rPr lang="zh-CN" altLang="en-US"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rPr>
                      <m:t>𝐻</m:t>
                    </m:r>
                  </m:oMath>
                </a14:m>
                <a:r>
                  <a:rPr lang="zh-CN" altLang="en-US" dirty="0">
                    <a:solidFill>
                      <a:srgbClr val="000000"/>
                    </a:solidFill>
                    <a:latin typeface="微软雅黑" panose="020B0503020204020204" pitchFamily="34" charset="-122"/>
                    <a:ea typeface="微软雅黑" panose="020B0503020204020204" pitchFamily="34" charset="-122"/>
                  </a:rPr>
                  <a:t>数据集为低资源语料域训练一个精确且健壮性高的</a:t>
                </a:r>
                <a:r>
                  <a:rPr lang="en-US" altLang="zh-CN" dirty="0">
                    <a:solidFill>
                      <a:srgbClr val="000000"/>
                    </a:solidFill>
                    <a:latin typeface="微软雅黑" panose="020B0503020204020204" pitchFamily="34" charset="-122"/>
                    <a:ea typeface="微软雅黑" panose="020B0503020204020204" pitchFamily="34" charset="-122"/>
                  </a:rPr>
                  <a:t>NER</a:t>
                </a:r>
                <a:r>
                  <a:rPr lang="zh-CN" altLang="en-US" dirty="0">
                    <a:solidFill>
                      <a:srgbClr val="000000"/>
                    </a:solidFill>
                    <a:latin typeface="微软雅黑" panose="020B0503020204020204" pitchFamily="34" charset="-122"/>
                    <a:ea typeface="微软雅黑" panose="020B0503020204020204" pitchFamily="34" charset="-122"/>
                  </a:rPr>
                  <a:t>模型。</a:t>
                </a:r>
              </a:p>
            </p:txBody>
          </p:sp>
        </mc:Choice>
        <mc:Fallback xmlns="">
          <p:sp>
            <p:nvSpPr>
              <p:cNvPr id="9" name="矩形 8">
                <a:extLst>
                  <a:ext uri="{FF2B5EF4-FFF2-40B4-BE49-F238E27FC236}">
                    <a16:creationId xmlns:a16="http://schemas.microsoft.com/office/drawing/2014/main" id="{0EFDA862-991C-4E23-9280-CE5956DCFFF7}"/>
                  </a:ext>
                </a:extLst>
              </p:cNvPr>
              <p:cNvSpPr>
                <a:spLocks noRot="1" noChangeAspect="1" noMove="1" noResize="1" noEditPoints="1" noAdjustHandles="1" noChangeArrowheads="1" noChangeShapeType="1" noTextEdit="1"/>
              </p:cNvSpPr>
              <p:nvPr/>
            </p:nvSpPr>
            <p:spPr>
              <a:xfrm>
                <a:off x="4735654" y="4924349"/>
                <a:ext cx="2148474" cy="1477328"/>
              </a:xfrm>
              <a:prstGeom prst="rect">
                <a:avLst/>
              </a:prstGeom>
              <a:blipFill>
                <a:blip r:embed="rId5"/>
                <a:stretch>
                  <a:fillRect l="-2557" t="-2479" b="-5785"/>
                </a:stretch>
              </a:blipFill>
            </p:spPr>
            <p:txBody>
              <a:bodyPr/>
              <a:lstStyle/>
              <a:p>
                <a:r>
                  <a:rPr lang="zh-CN" altLang="en-US">
                    <a:noFill/>
                  </a:rPr>
                  <a:t> </a:t>
                </a:r>
              </a:p>
            </p:txBody>
          </p:sp>
        </mc:Fallback>
      </mc:AlternateContent>
      <p:sp>
        <p:nvSpPr>
          <p:cNvPr id="41" name="矩形: 圆角 40">
            <a:extLst>
              <a:ext uri="{FF2B5EF4-FFF2-40B4-BE49-F238E27FC236}">
                <a16:creationId xmlns:a16="http://schemas.microsoft.com/office/drawing/2014/main" id="{A8305E85-A0A8-46D4-8228-B224C8184F60}"/>
              </a:ext>
            </a:extLst>
          </p:cNvPr>
          <p:cNvSpPr/>
          <p:nvPr/>
        </p:nvSpPr>
        <p:spPr>
          <a:xfrm>
            <a:off x="4764700" y="4129424"/>
            <a:ext cx="2000090" cy="749132"/>
          </a:xfrm>
          <a:prstGeom prst="roundRect">
            <a:avLst>
              <a:gd name="adj" fmla="val 6882"/>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3A54690-475D-4391-8D83-4319093FD097}"/>
                  </a:ext>
                </a:extLst>
              </p:cNvPr>
              <p:cNvSpPr/>
              <p:nvPr/>
            </p:nvSpPr>
            <p:spPr>
              <a:xfrm>
                <a:off x="7163098" y="4194067"/>
                <a:ext cx="1980902" cy="954107"/>
              </a:xfrm>
              <a:prstGeom prst="rect">
                <a:avLst/>
              </a:prstGeom>
            </p:spPr>
            <p:txBody>
              <a:bodyPr wrap="square">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①</a:t>
                </a:r>
                <a:r>
                  <a:rPr lang="en-US" altLang="zh-CN" sz="1400" dirty="0">
                    <a:solidFill>
                      <a:srgbClr val="000000"/>
                    </a:solidFill>
                    <a:ea typeface="微软雅黑" panose="020B0503020204020204" pitchFamily="34" charset="-122"/>
                  </a:rPr>
                  <a:t> </a:t>
                </a:r>
                <a14:m>
                  <m:oMath xmlns:m="http://schemas.openxmlformats.org/officeDocument/2006/math">
                    <m:r>
                      <a:rPr lang="en-US" altLang="zh-CN" sz="1400" i="1" dirty="0">
                        <a:solidFill>
                          <a:srgbClr val="000000"/>
                        </a:solidFill>
                        <a:latin typeface="Cambria Math" panose="02040503050406030204" pitchFamily="18" charset="0"/>
                        <a:ea typeface="微软雅黑" panose="020B0503020204020204" pitchFamily="34" charset="-122"/>
                      </a:rPr>
                      <m:t>𝐿</m:t>
                    </m:r>
                  </m:oMath>
                </a14:m>
                <a:r>
                  <a:rPr lang="zh-CN" altLang="en-US" sz="1400" dirty="0">
                    <a:solidFill>
                      <a:srgbClr val="000000"/>
                    </a:solidFill>
                    <a:latin typeface="微软雅黑" panose="020B0503020204020204" pitchFamily="34" charset="-122"/>
                    <a:ea typeface="微软雅黑" panose="020B0503020204020204" pitchFamily="34" charset="-122"/>
                  </a:rPr>
                  <a:t>的样本数远远低于</a:t>
                </a:r>
                <a14:m>
                  <m:oMath xmlns:m="http://schemas.openxmlformats.org/officeDocument/2006/math">
                    <m:r>
                      <a:rPr lang="en-US" altLang="zh-CN" sz="1400" i="1" dirty="0">
                        <a:solidFill>
                          <a:srgbClr val="000000"/>
                        </a:solidFill>
                        <a:latin typeface="Cambria Math" panose="02040503050406030204" pitchFamily="18" charset="0"/>
                        <a:ea typeface="微软雅黑" panose="020B0503020204020204" pitchFamily="34" charset="-122"/>
                      </a:rPr>
                      <m:t>𝐻</m:t>
                    </m:r>
                    <m:r>
                      <a:rPr lang="en-US" altLang="zh-CN" sz="1400" i="1" dirty="0">
                        <a:solidFill>
                          <a:srgbClr val="000000"/>
                        </a:solidFill>
                        <a:latin typeface="Cambria Math" panose="02040503050406030204" pitchFamily="18" charset="0"/>
                        <a:ea typeface="微软雅黑" panose="020B0503020204020204" pitchFamily="34" charset="-122"/>
                      </a:rPr>
                      <m:t> </m:t>
                    </m:r>
                  </m:oMath>
                </a14:m>
                <a:endParaRPr lang="en-US" altLang="zh-CN" sz="1400" dirty="0">
                  <a:solidFill>
                    <a:srgbClr val="000000"/>
                  </a:solidFill>
                  <a:latin typeface="微软雅黑" panose="020B0503020204020204" pitchFamily="34" charset="-122"/>
                  <a:ea typeface="微软雅黑" panose="020B0503020204020204" pitchFamily="34" charset="-122"/>
                </a:endParaRPr>
              </a:p>
              <a:p>
                <a:r>
                  <a:rPr lang="zh-CN" altLang="en-US" sz="1400" dirty="0">
                    <a:solidFill>
                      <a:srgbClr val="000000"/>
                    </a:solidFill>
                    <a:latin typeface="微软雅黑" panose="020B0503020204020204" pitchFamily="34" charset="-122"/>
                    <a:ea typeface="微软雅黑" panose="020B0503020204020204" pitchFamily="34" charset="-122"/>
                  </a:rPr>
                  <a:t>②</a:t>
                </a:r>
                <a:r>
                  <a:rPr lang="en-US" altLang="zh-CN" sz="1400" dirty="0">
                    <a:solidFill>
                      <a:srgbClr val="000000"/>
                    </a:solidFill>
                    <a:ea typeface="微软雅黑" panose="020B0503020204020204" pitchFamily="34" charset="-122"/>
                  </a:rPr>
                  <a:t> </a:t>
                </a:r>
                <a14:m>
                  <m:oMath xmlns:m="http://schemas.openxmlformats.org/officeDocument/2006/math">
                    <m:r>
                      <a:rPr lang="en-US" altLang="zh-CN" sz="1400" i="1" dirty="0">
                        <a:solidFill>
                          <a:srgbClr val="000000"/>
                        </a:solidFill>
                        <a:latin typeface="Cambria Math" panose="02040503050406030204" pitchFamily="18" charset="0"/>
                        <a:ea typeface="微软雅黑" panose="020B0503020204020204" pitchFamily="34" charset="-122"/>
                      </a:rPr>
                      <m:t>𝐿</m:t>
                    </m:r>
                  </m:oMath>
                </a14:m>
                <a:r>
                  <a:rPr lang="zh-CN" altLang="en-US" sz="1400"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1400" i="1" dirty="0">
                        <a:solidFill>
                          <a:srgbClr val="000000"/>
                        </a:solidFill>
                        <a:latin typeface="Cambria Math" panose="02040503050406030204" pitchFamily="18" charset="0"/>
                        <a:ea typeface="微软雅黑" panose="020B0503020204020204" pitchFamily="34" charset="-122"/>
                      </a:rPr>
                      <m:t>𝐻</m:t>
                    </m:r>
                  </m:oMath>
                </a14:m>
                <a:r>
                  <a:rPr lang="zh-CN" altLang="en-US" sz="1400" dirty="0">
                    <a:solidFill>
                      <a:srgbClr val="000000"/>
                    </a:solidFill>
                    <a:latin typeface="微软雅黑" panose="020B0503020204020204" pitchFamily="34" charset="-122"/>
                    <a:ea typeface="微软雅黑" panose="020B0503020204020204" pitchFamily="34" charset="-122"/>
                  </a:rPr>
                  <a:t>的标签集合可能没有交集</a:t>
                </a:r>
                <a:endParaRPr lang="zh-CN" altLang="en-US" sz="1400" dirty="0"/>
              </a:p>
            </p:txBody>
          </p:sp>
        </mc:Choice>
        <mc:Fallback xmlns="">
          <p:sp>
            <p:nvSpPr>
              <p:cNvPr id="11" name="矩形 10">
                <a:extLst>
                  <a:ext uri="{FF2B5EF4-FFF2-40B4-BE49-F238E27FC236}">
                    <a16:creationId xmlns:a16="http://schemas.microsoft.com/office/drawing/2014/main" id="{43A54690-475D-4391-8D83-4319093FD097}"/>
                  </a:ext>
                </a:extLst>
              </p:cNvPr>
              <p:cNvSpPr>
                <a:spLocks noRot="1" noChangeAspect="1" noMove="1" noResize="1" noEditPoints="1" noAdjustHandles="1" noChangeArrowheads="1" noChangeShapeType="1" noTextEdit="1"/>
              </p:cNvSpPr>
              <p:nvPr/>
            </p:nvSpPr>
            <p:spPr>
              <a:xfrm>
                <a:off x="7163098" y="4194067"/>
                <a:ext cx="1980902" cy="954107"/>
              </a:xfrm>
              <a:prstGeom prst="rect">
                <a:avLst/>
              </a:prstGeom>
              <a:blipFill>
                <a:blip r:embed="rId6"/>
                <a:stretch>
                  <a:fillRect l="-923" t="-1911" b="-5096"/>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ADFB30DF-26BD-4832-8C6E-75DB830D8BA8}"/>
              </a:ext>
            </a:extLst>
          </p:cNvPr>
          <p:cNvSpPr/>
          <p:nvPr/>
        </p:nvSpPr>
        <p:spPr>
          <a:xfrm rot="1520545">
            <a:off x="6813554" y="4466252"/>
            <a:ext cx="413548" cy="2385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B07870A-332C-47D8-BAF4-ED699178A72B}"/>
              </a:ext>
            </a:extLst>
          </p:cNvPr>
          <p:cNvPicPr>
            <a:picLocks noChangeAspect="1"/>
          </p:cNvPicPr>
          <p:nvPr/>
        </p:nvPicPr>
        <p:blipFill>
          <a:blip r:embed="rId7"/>
          <a:stretch>
            <a:fillRect/>
          </a:stretch>
        </p:blipFill>
        <p:spPr>
          <a:xfrm>
            <a:off x="2062040" y="862695"/>
            <a:ext cx="4410616" cy="2060982"/>
          </a:xfrm>
          <a:prstGeom prst="rect">
            <a:avLst/>
          </a:prstGeom>
        </p:spPr>
      </p:pic>
    </p:spTree>
    <p:extLst>
      <p:ext uri="{BB962C8B-B14F-4D97-AF65-F5344CB8AC3E}">
        <p14:creationId xmlns:p14="http://schemas.microsoft.com/office/powerpoint/2010/main" val="23477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现有研究</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6</a:t>
            </a:fld>
            <a:r>
              <a:rPr lang="en-US" altLang="zh-CN" dirty="0"/>
              <a:t>/7</a:t>
            </a:r>
            <a:endParaRPr lang="zh-CN" altLang="en-US" dirty="0"/>
          </a:p>
        </p:txBody>
      </p:sp>
      <p:pic>
        <p:nvPicPr>
          <p:cNvPr id="5" name="图片 4">
            <a:extLst>
              <a:ext uri="{FF2B5EF4-FFF2-40B4-BE49-F238E27FC236}">
                <a16:creationId xmlns:a16="http://schemas.microsoft.com/office/drawing/2014/main" id="{8ED22468-4C5B-48CA-844C-9FEEAE50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8022"/>
            <a:ext cx="9144000" cy="3281955"/>
          </a:xfrm>
          <a:prstGeom prst="rect">
            <a:avLst/>
          </a:prstGeom>
        </p:spPr>
      </p:pic>
    </p:spTree>
    <p:extLst>
      <p:ext uri="{BB962C8B-B14F-4D97-AF65-F5344CB8AC3E}">
        <p14:creationId xmlns:p14="http://schemas.microsoft.com/office/powerpoint/2010/main" val="424529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a:extLst>
              <a:ext uri="{FF2B5EF4-FFF2-40B4-BE49-F238E27FC236}">
                <a16:creationId xmlns:a16="http://schemas.microsoft.com/office/drawing/2014/main" id="{29540381-CE5B-4A27-9225-DC4F9446A55D}"/>
              </a:ext>
            </a:extLst>
          </p:cNvPr>
          <p:cNvSpPr>
            <a:spLocks noChangeArrowheads="1"/>
          </p:cNvSpPr>
          <p:nvPr/>
        </p:nvSpPr>
        <p:spPr bwMode="auto">
          <a:xfrm>
            <a:off x="568325" y="242888"/>
            <a:ext cx="2967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4000" b="1">
                <a:solidFill>
                  <a:srgbClr val="1557AE"/>
                </a:solidFill>
                <a:latin typeface="Tahoma" panose="020B0604030504040204" pitchFamily="34" charset="0"/>
                <a:sym typeface="华文隶书" panose="02010800040101010101" pitchFamily="2" charset="-122"/>
              </a:rPr>
              <a:t>Contents</a:t>
            </a:r>
            <a:endParaRPr lang="zh-CN" altLang="en-US" sz="4000" b="1">
              <a:solidFill>
                <a:srgbClr val="1557AE"/>
              </a:solidFill>
              <a:latin typeface="Tahoma" panose="020B0604030504040204" pitchFamily="34" charset="0"/>
            </a:endParaRPr>
          </a:p>
        </p:txBody>
      </p:sp>
      <p:grpSp>
        <p:nvGrpSpPr>
          <p:cNvPr id="11267" name="组合 1">
            <a:extLst>
              <a:ext uri="{FF2B5EF4-FFF2-40B4-BE49-F238E27FC236}">
                <a16:creationId xmlns:a16="http://schemas.microsoft.com/office/drawing/2014/main" id="{88D1EA4C-7321-442B-AE58-CE064E527522}"/>
              </a:ext>
            </a:extLst>
          </p:cNvPr>
          <p:cNvGrpSpPr>
            <a:grpSpLocks/>
          </p:cNvGrpSpPr>
          <p:nvPr/>
        </p:nvGrpSpPr>
        <p:grpSpPr bwMode="auto">
          <a:xfrm>
            <a:off x="571500" y="1574800"/>
            <a:ext cx="8188325" cy="609600"/>
            <a:chOff x="571501" y="1574800"/>
            <a:chExt cx="8189075" cy="609600"/>
          </a:xfrm>
        </p:grpSpPr>
        <p:sp>
          <p:nvSpPr>
            <p:cNvPr id="11277" name="单圆角矩形 3">
              <a:extLst>
                <a:ext uri="{FF2B5EF4-FFF2-40B4-BE49-F238E27FC236}">
                  <a16:creationId xmlns:a16="http://schemas.microsoft.com/office/drawing/2014/main" id="{F1DD473A-F47D-448E-9BA2-100983CDA7AB}"/>
                </a:ext>
              </a:extLst>
            </p:cNvPr>
            <p:cNvSpPr>
              <a:spLocks noChangeArrowheads="1"/>
            </p:cNvSpPr>
            <p:nvPr/>
          </p:nvSpPr>
          <p:spPr bwMode="auto">
            <a:xfrm flipH="1">
              <a:off x="571501" y="1574800"/>
              <a:ext cx="932905"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01</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8" name="矩形 4">
              <a:extLst>
                <a:ext uri="{FF2B5EF4-FFF2-40B4-BE49-F238E27FC236}">
                  <a16:creationId xmlns:a16="http://schemas.microsoft.com/office/drawing/2014/main" id="{CF4CF982-EF6C-44BB-A26E-C53EBBB28CBC}"/>
                </a:ext>
              </a:extLst>
            </p:cNvPr>
            <p:cNvSpPr>
              <a:spLocks noChangeArrowheads="1"/>
            </p:cNvSpPr>
            <p:nvPr/>
          </p:nvSpPr>
          <p:spPr bwMode="auto">
            <a:xfrm>
              <a:off x="1510009" y="1574800"/>
              <a:ext cx="7250567"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2400" b="1" dirty="0">
                  <a:solidFill>
                    <a:srgbClr val="FF0000"/>
                  </a:solidFill>
                  <a:latin typeface="Tahoma" panose="020B0604030504040204" pitchFamily="34" charset="0"/>
                  <a:ea typeface="微软雅黑" panose="020B0503020204020204" pitchFamily="34" charset="-122"/>
                  <a:cs typeface="Tahoma" panose="020B0604030504040204" pitchFamily="34" charset="0"/>
                </a:rPr>
                <a:t>  </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研究背景</a:t>
              </a:r>
            </a:p>
          </p:txBody>
        </p:sp>
      </p:grpSp>
      <p:grpSp>
        <p:nvGrpSpPr>
          <p:cNvPr id="11268" name="组合 4">
            <a:extLst>
              <a:ext uri="{FF2B5EF4-FFF2-40B4-BE49-F238E27FC236}">
                <a16:creationId xmlns:a16="http://schemas.microsoft.com/office/drawing/2014/main" id="{D69F958A-C8F7-46C1-B9E6-41DCEBF11BE6}"/>
              </a:ext>
            </a:extLst>
          </p:cNvPr>
          <p:cNvGrpSpPr>
            <a:grpSpLocks/>
          </p:cNvGrpSpPr>
          <p:nvPr/>
        </p:nvGrpSpPr>
        <p:grpSpPr bwMode="auto">
          <a:xfrm>
            <a:off x="568325" y="3652838"/>
            <a:ext cx="8201025" cy="609600"/>
            <a:chOff x="568326" y="3252788"/>
            <a:chExt cx="8201025" cy="609600"/>
          </a:xfrm>
        </p:grpSpPr>
        <p:sp>
          <p:nvSpPr>
            <p:cNvPr id="11275" name="单圆角矩形 3">
              <a:extLst>
                <a:ext uri="{FF2B5EF4-FFF2-40B4-BE49-F238E27FC236}">
                  <a16:creationId xmlns:a16="http://schemas.microsoft.com/office/drawing/2014/main" id="{BDBD9FB7-0E74-4CF6-93AE-C4BA6F45100D}"/>
                </a:ext>
              </a:extLst>
            </p:cNvPr>
            <p:cNvSpPr>
              <a:spLocks noChangeArrowheads="1"/>
            </p:cNvSpPr>
            <p:nvPr/>
          </p:nvSpPr>
          <p:spPr bwMode="auto">
            <a:xfrm flipH="1">
              <a:off x="568326" y="3252788"/>
              <a:ext cx="932904"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03</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6" name="矩形 4">
              <a:extLst>
                <a:ext uri="{FF2B5EF4-FFF2-40B4-BE49-F238E27FC236}">
                  <a16:creationId xmlns:a16="http://schemas.microsoft.com/office/drawing/2014/main" id="{4681CAF5-7175-44B6-837A-BCD8AC938CB4}"/>
                </a:ext>
              </a:extLst>
            </p:cNvPr>
            <p:cNvSpPr>
              <a:spLocks noChangeArrowheads="1"/>
            </p:cNvSpPr>
            <p:nvPr/>
          </p:nvSpPr>
          <p:spPr bwMode="auto">
            <a:xfrm>
              <a:off x="1501230" y="3252788"/>
              <a:ext cx="7268121"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现有研究</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模型层面</a:t>
              </a:r>
            </a:p>
          </p:txBody>
        </p:sp>
      </p:grpSp>
      <p:grpSp>
        <p:nvGrpSpPr>
          <p:cNvPr id="11269" name="组合 5">
            <a:extLst>
              <a:ext uri="{FF2B5EF4-FFF2-40B4-BE49-F238E27FC236}">
                <a16:creationId xmlns:a16="http://schemas.microsoft.com/office/drawing/2014/main" id="{C0B7724F-8F42-4392-81A4-34D78373C9E8}"/>
              </a:ext>
            </a:extLst>
          </p:cNvPr>
          <p:cNvGrpSpPr>
            <a:grpSpLocks/>
          </p:cNvGrpSpPr>
          <p:nvPr/>
        </p:nvGrpSpPr>
        <p:grpSpPr bwMode="auto">
          <a:xfrm>
            <a:off x="568325" y="4691063"/>
            <a:ext cx="8201025" cy="609600"/>
            <a:chOff x="568325" y="4090988"/>
            <a:chExt cx="8201026" cy="609600"/>
          </a:xfrm>
        </p:grpSpPr>
        <p:sp>
          <p:nvSpPr>
            <p:cNvPr id="11273" name="单圆角矩形 3">
              <a:extLst>
                <a:ext uri="{FF2B5EF4-FFF2-40B4-BE49-F238E27FC236}">
                  <a16:creationId xmlns:a16="http://schemas.microsoft.com/office/drawing/2014/main" id="{C09D010B-9CAC-44AB-8DA0-938B99B58434}"/>
                </a:ext>
              </a:extLst>
            </p:cNvPr>
            <p:cNvSpPr>
              <a:spLocks noChangeArrowheads="1"/>
            </p:cNvSpPr>
            <p:nvPr/>
          </p:nvSpPr>
          <p:spPr bwMode="auto">
            <a:xfrm flipH="1">
              <a:off x="568325" y="4090988"/>
              <a:ext cx="941681"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04</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4" name="矩形 4">
              <a:extLst>
                <a:ext uri="{FF2B5EF4-FFF2-40B4-BE49-F238E27FC236}">
                  <a16:creationId xmlns:a16="http://schemas.microsoft.com/office/drawing/2014/main" id="{81F7E85E-3EA2-4EDA-AEFA-2A39BDAAFED0}"/>
                </a:ext>
              </a:extLst>
            </p:cNvPr>
            <p:cNvSpPr>
              <a:spLocks noChangeArrowheads="1"/>
            </p:cNvSpPr>
            <p:nvPr/>
          </p:nvSpPr>
          <p:spPr bwMode="auto">
            <a:xfrm>
              <a:off x="1501231" y="4090988"/>
              <a:ext cx="7268120"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融合标签语义信息（</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Label Semantic </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p>
          </p:txBody>
        </p:sp>
      </p:grpSp>
      <p:grpSp>
        <p:nvGrpSpPr>
          <p:cNvPr id="11270" name="组合 2">
            <a:extLst>
              <a:ext uri="{FF2B5EF4-FFF2-40B4-BE49-F238E27FC236}">
                <a16:creationId xmlns:a16="http://schemas.microsoft.com/office/drawing/2014/main" id="{89DC0A14-D1D3-4024-A22C-F95ACBCC883B}"/>
              </a:ext>
            </a:extLst>
          </p:cNvPr>
          <p:cNvGrpSpPr>
            <a:grpSpLocks/>
          </p:cNvGrpSpPr>
          <p:nvPr/>
        </p:nvGrpSpPr>
        <p:grpSpPr bwMode="auto">
          <a:xfrm>
            <a:off x="568325" y="2614613"/>
            <a:ext cx="8191500" cy="608012"/>
            <a:chOff x="568325" y="2414588"/>
            <a:chExt cx="8192251" cy="608012"/>
          </a:xfrm>
        </p:grpSpPr>
        <p:sp>
          <p:nvSpPr>
            <p:cNvPr id="11271" name="单圆角矩形 3">
              <a:extLst>
                <a:ext uri="{FF2B5EF4-FFF2-40B4-BE49-F238E27FC236}">
                  <a16:creationId xmlns:a16="http://schemas.microsoft.com/office/drawing/2014/main" id="{140D630A-5746-4052-BEA2-45737E044A7D}"/>
                </a:ext>
              </a:extLst>
            </p:cNvPr>
            <p:cNvSpPr>
              <a:spLocks noChangeArrowheads="1"/>
            </p:cNvSpPr>
            <p:nvPr/>
          </p:nvSpPr>
          <p:spPr bwMode="auto">
            <a:xfrm flipH="1">
              <a:off x="568325" y="2414588"/>
              <a:ext cx="941683" cy="608012"/>
            </a:xfrm>
            <a:custGeom>
              <a:avLst/>
              <a:gdLst>
                <a:gd name="T0" fmla="*/ 0 w 528877"/>
                <a:gd name="T1" fmla="*/ 0 h 495119"/>
                <a:gd name="T2" fmla="*/ 2147483646 w 528877"/>
                <a:gd name="T3" fmla="*/ 0 h 495119"/>
                <a:gd name="T4" fmla="*/ 2147483646 w 528877"/>
                <a:gd name="T5" fmla="*/ 97723321 h 495119"/>
                <a:gd name="T6" fmla="*/ 2147483646 w 528877"/>
                <a:gd name="T7" fmla="*/ 586335913 h 495119"/>
                <a:gd name="T8" fmla="*/ 0 w 528877"/>
                <a:gd name="T9" fmla="*/ 5863359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02</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2" name="矩形 4">
              <a:extLst>
                <a:ext uri="{FF2B5EF4-FFF2-40B4-BE49-F238E27FC236}">
                  <a16:creationId xmlns:a16="http://schemas.microsoft.com/office/drawing/2014/main" id="{1074F7EA-361D-47E3-BE54-5D0993CEC0ED}"/>
                </a:ext>
              </a:extLst>
            </p:cNvPr>
            <p:cNvSpPr>
              <a:spLocks noChangeArrowheads="1"/>
            </p:cNvSpPr>
            <p:nvPr/>
          </p:nvSpPr>
          <p:spPr bwMode="auto">
            <a:xfrm>
              <a:off x="1501230" y="2414588"/>
              <a:ext cx="7259346" cy="60801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a:t>
              </a:r>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现有研究</a:t>
              </a:r>
              <a:r>
                <a:rPr lang="en-US" altLang="zh-CN"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数据层面</a:t>
              </a:r>
            </a:p>
          </p:txBody>
        </p:sp>
      </p:grpSp>
    </p:spTree>
    <p:extLst>
      <p:ext uri="{BB962C8B-B14F-4D97-AF65-F5344CB8AC3E}">
        <p14:creationId xmlns:p14="http://schemas.microsoft.com/office/powerpoint/2010/main" val="3815360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08308" y="107937"/>
            <a:ext cx="3659977" cy="646331"/>
          </a:xfrm>
          <a:prstGeom prst="rect">
            <a:avLst/>
          </a:prstGeom>
        </p:spPr>
        <p:txBody>
          <a:bodyPr wrap="square">
            <a:spAutoFit/>
          </a:bodyPr>
          <a:lstStyle/>
          <a:p>
            <a:pPr defTabSz="685800"/>
            <a:r>
              <a:rPr lang="zh-CN" altLang="en-US" sz="3600" b="1" kern="0" dirty="0">
                <a:solidFill>
                  <a:srgbClr val="1557AE"/>
                </a:solidFill>
                <a:latin typeface="Times New Roman" panose="02020603050405020304" pitchFamily="18" charset="0"/>
                <a:ea typeface="黑体" panose="02010609060101010101" pitchFamily="49" charset="-122"/>
                <a:cs typeface="Times New Roman" panose="02020603050405020304" pitchFamily="18" charset="0"/>
              </a:rPr>
              <a:t>数据层面</a:t>
            </a:r>
          </a:p>
        </p:txBody>
      </p:sp>
      <p:sp>
        <p:nvSpPr>
          <p:cNvPr id="3" name="灯片编号占位符 2"/>
          <p:cNvSpPr>
            <a:spLocks noGrp="1"/>
          </p:cNvSpPr>
          <p:nvPr>
            <p:ph type="sldNum" sz="quarter" idx="12"/>
          </p:nvPr>
        </p:nvSpPr>
        <p:spPr/>
        <p:txBody>
          <a:bodyPr/>
          <a:lstStyle/>
          <a:p>
            <a:fld id="{47E89491-EFDB-497E-854A-EC3102C9FAE1}" type="slidenum">
              <a:rPr lang="zh-CN" altLang="en-US" smtClean="0"/>
              <a:t>8</a:t>
            </a:fld>
            <a:r>
              <a:rPr lang="en-US" altLang="zh-CN" dirty="0"/>
              <a:t>/7</a:t>
            </a:r>
            <a:endParaRPr lang="zh-CN" altLang="en-US" dirty="0"/>
          </a:p>
        </p:txBody>
      </p:sp>
      <p:sp>
        <p:nvSpPr>
          <p:cNvPr id="7" name="矩形 6">
            <a:extLst>
              <a:ext uri="{FF2B5EF4-FFF2-40B4-BE49-F238E27FC236}">
                <a16:creationId xmlns:a16="http://schemas.microsoft.com/office/drawing/2014/main" id="{FF407290-F4DB-46B4-B7DC-775093C21895}"/>
              </a:ext>
            </a:extLst>
          </p:cNvPr>
          <p:cNvSpPr/>
          <p:nvPr/>
        </p:nvSpPr>
        <p:spPr>
          <a:xfrm>
            <a:off x="190500" y="809625"/>
            <a:ext cx="8810625" cy="6463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"DAGA: Data Augmentation with a Generation Approach for Low-resource Tagging Tasks". EMNLP-2020</a:t>
            </a:r>
            <a:endParaRPr lang="zh-CN" altLang="en-US" sz="2000" dirty="0">
              <a:solidFill>
                <a:schemeClr val="tx1"/>
              </a:solidFill>
            </a:endParaRPr>
          </a:p>
        </p:txBody>
      </p:sp>
      <p:sp>
        <p:nvSpPr>
          <p:cNvPr id="4" name="矩形 3">
            <a:extLst>
              <a:ext uri="{FF2B5EF4-FFF2-40B4-BE49-F238E27FC236}">
                <a16:creationId xmlns:a16="http://schemas.microsoft.com/office/drawing/2014/main" id="{1E3030F2-DBA9-45D0-A915-612958F2E2ED}"/>
              </a:ext>
            </a:extLst>
          </p:cNvPr>
          <p:cNvSpPr/>
          <p:nvPr/>
        </p:nvSpPr>
        <p:spPr>
          <a:xfrm>
            <a:off x="0" y="1783281"/>
            <a:ext cx="4225837" cy="923330"/>
          </a:xfrm>
          <a:prstGeom prst="rect">
            <a:avLst/>
          </a:prstGeom>
        </p:spPr>
        <p:txBody>
          <a:bodyPr wrap="none">
            <a:spAutoFit/>
          </a:bodyPr>
          <a:lstStyle/>
          <a:p>
            <a:pPr marL="285750" indent="-285750">
              <a:buFont typeface="Wingdings" panose="05000000000000000000" pitchFamily="2" charset="2"/>
              <a:buChar char="Ø"/>
            </a:pPr>
            <a:r>
              <a:rPr lang="zh-CN" altLang="en-US" b="1" dirty="0"/>
              <a:t>在线性化标记句上训练语言模型</a:t>
            </a:r>
            <a:r>
              <a:rPr lang="en-US" altLang="zh-CN" b="1" dirty="0"/>
              <a:t>,</a:t>
            </a:r>
            <a:r>
              <a:rPr lang="zh-CN" altLang="en-US" b="1" dirty="0">
                <a:solidFill>
                  <a:srgbClr val="FF0000"/>
                </a:solidFill>
              </a:rPr>
              <a:t>使用</a:t>
            </a:r>
            <a:endParaRPr lang="en-US" altLang="zh-CN" b="1" dirty="0">
              <a:solidFill>
                <a:srgbClr val="FF0000"/>
              </a:solidFill>
            </a:endParaRPr>
          </a:p>
          <a:p>
            <a:r>
              <a:rPr lang="zh-CN" altLang="en-US" b="1" dirty="0">
                <a:solidFill>
                  <a:srgbClr val="FF0000"/>
                </a:solidFill>
              </a:rPr>
              <a:t>语言模型来了解标注数据中单词和标</a:t>
            </a:r>
            <a:endParaRPr lang="en-US" altLang="zh-CN" b="1" dirty="0">
              <a:solidFill>
                <a:srgbClr val="FF0000"/>
              </a:solidFill>
            </a:endParaRPr>
          </a:p>
          <a:p>
            <a:r>
              <a:rPr lang="zh-CN" altLang="en-US" b="1" dirty="0">
                <a:solidFill>
                  <a:srgbClr val="FF0000"/>
                </a:solidFill>
              </a:rPr>
              <a:t>签的分布情况。</a:t>
            </a:r>
          </a:p>
        </p:txBody>
      </p:sp>
      <p:pic>
        <p:nvPicPr>
          <p:cNvPr id="5" name="图片 4">
            <a:extLst>
              <a:ext uri="{FF2B5EF4-FFF2-40B4-BE49-F238E27FC236}">
                <a16:creationId xmlns:a16="http://schemas.microsoft.com/office/drawing/2014/main" id="{F78DBF58-0EE5-49C5-8F88-C5212A385E29}"/>
              </a:ext>
            </a:extLst>
          </p:cNvPr>
          <p:cNvPicPr>
            <a:picLocks noChangeAspect="1"/>
          </p:cNvPicPr>
          <p:nvPr/>
        </p:nvPicPr>
        <p:blipFill rotWithShape="1">
          <a:blip r:embed="rId3"/>
          <a:srcRect l="4969" r="5590"/>
          <a:stretch/>
        </p:blipFill>
        <p:spPr>
          <a:xfrm>
            <a:off x="4318109" y="1511313"/>
            <a:ext cx="4770783" cy="4791075"/>
          </a:xfrm>
          <a:prstGeom prst="rect">
            <a:avLst/>
          </a:prstGeom>
        </p:spPr>
      </p:pic>
      <p:sp>
        <p:nvSpPr>
          <p:cNvPr id="11" name="矩形 10">
            <a:extLst>
              <a:ext uri="{FF2B5EF4-FFF2-40B4-BE49-F238E27FC236}">
                <a16:creationId xmlns:a16="http://schemas.microsoft.com/office/drawing/2014/main" id="{5492B81B-CB20-4A39-919B-89418EF3F0AE}"/>
              </a:ext>
            </a:extLst>
          </p:cNvPr>
          <p:cNvSpPr/>
          <p:nvPr/>
        </p:nvSpPr>
        <p:spPr>
          <a:xfrm>
            <a:off x="55108" y="2792051"/>
            <a:ext cx="3937295" cy="2862322"/>
          </a:xfrm>
          <a:prstGeom prst="rect">
            <a:avLst/>
          </a:prstGeom>
          <a:solidFill>
            <a:schemeClr val="accent4">
              <a:lumMod val="40000"/>
              <a:lumOff val="60000"/>
            </a:schemeClr>
          </a:solidFill>
          <a:ln>
            <a:solidFill>
              <a:schemeClr val="tx1"/>
            </a:solidFill>
            <a:prstDash val="lgDash"/>
          </a:ln>
        </p:spPr>
        <p:txBody>
          <a:bodyPr wrap="square">
            <a:spAutoFit/>
          </a:bodyPr>
          <a:lstStyle/>
          <a:p>
            <a:r>
              <a:rPr lang="zh-CN" altLang="en-US" dirty="0">
                <a:solidFill>
                  <a:srgbClr val="24292F"/>
                </a:solidFill>
                <a:latin typeface="KaiTi" panose="02010609060101010101" pitchFamily="49" charset="-122"/>
                <a:ea typeface="KaiTi" panose="02010609060101010101" pitchFamily="49" charset="-122"/>
              </a:rPr>
              <a:t>首先将标记的句子线性化，如下图</a:t>
            </a:r>
            <a:r>
              <a:rPr lang="en-US" altLang="zh-CN" dirty="0">
                <a:solidFill>
                  <a:srgbClr val="24292F"/>
                </a:solidFill>
                <a:latin typeface="KaiTi" panose="02010609060101010101" pitchFamily="49" charset="-122"/>
                <a:ea typeface="KaiTi" panose="02010609060101010101" pitchFamily="49" charset="-122"/>
              </a:rPr>
              <a:t>1</a:t>
            </a:r>
            <a:r>
              <a:rPr lang="zh-CN" altLang="en-US" dirty="0">
                <a:solidFill>
                  <a:srgbClr val="24292F"/>
                </a:solidFill>
                <a:latin typeface="KaiTi" panose="02010609060101010101" pitchFamily="49" charset="-122"/>
                <a:ea typeface="KaiTi" panose="02010609060101010101" pitchFamily="49" charset="-122"/>
              </a:rPr>
              <a:t>所示。然后对</a:t>
            </a:r>
            <a:r>
              <a:rPr lang="en-US" altLang="zh-CN" dirty="0">
                <a:solidFill>
                  <a:srgbClr val="24292F"/>
                </a:solidFill>
                <a:latin typeface="KaiTi" panose="02010609060101010101" pitchFamily="49" charset="-122"/>
                <a:ea typeface="KaiTi" panose="02010609060101010101" pitchFamily="49" charset="-122"/>
              </a:rPr>
              <a:t>[</a:t>
            </a:r>
            <a:r>
              <a:rPr lang="zh-CN" altLang="en-US" dirty="0">
                <a:solidFill>
                  <a:srgbClr val="24292F"/>
                </a:solidFill>
                <a:latin typeface="KaiTi" panose="02010609060101010101" pitchFamily="49" charset="-122"/>
                <a:ea typeface="KaiTi" panose="02010609060101010101" pitchFamily="49" charset="-122"/>
              </a:rPr>
              <a:t>线性化</a:t>
            </a:r>
            <a:r>
              <a:rPr lang="en-US" altLang="zh-CN" dirty="0">
                <a:solidFill>
                  <a:srgbClr val="24292F"/>
                </a:solidFill>
                <a:latin typeface="KaiTi" panose="02010609060101010101" pitchFamily="49" charset="-122"/>
                <a:ea typeface="KaiTi" panose="02010609060101010101" pitchFamily="49" charset="-122"/>
              </a:rPr>
              <a:t>]</a:t>
            </a:r>
            <a:r>
              <a:rPr lang="zh-CN" altLang="en-US" dirty="0">
                <a:solidFill>
                  <a:srgbClr val="24292F"/>
                </a:solidFill>
                <a:latin typeface="KaiTi" panose="02010609060101010101" pitchFamily="49" charset="-122"/>
                <a:ea typeface="KaiTi" panose="02010609060101010101" pitchFamily="49" charset="-122"/>
              </a:rPr>
              <a:t>后的数据训练语言模型，用于生成合成标记数据。</a:t>
            </a:r>
            <a:endParaRPr lang="en-US" altLang="zh-CN" dirty="0">
              <a:solidFill>
                <a:srgbClr val="24292F"/>
              </a:solidFill>
              <a:latin typeface="KaiTi" panose="02010609060101010101" pitchFamily="49" charset="-122"/>
              <a:ea typeface="KaiTi" panose="02010609060101010101" pitchFamily="49" charset="-122"/>
            </a:endParaRPr>
          </a:p>
          <a:p>
            <a:endParaRPr lang="en-US" altLang="zh-CN" dirty="0">
              <a:solidFill>
                <a:srgbClr val="24292F"/>
              </a:solidFill>
              <a:latin typeface="KaiTi" panose="02010609060101010101" pitchFamily="49" charset="-122"/>
              <a:ea typeface="KaiTi" panose="02010609060101010101" pitchFamily="49" charset="-122"/>
            </a:endParaRPr>
          </a:p>
          <a:p>
            <a:r>
              <a:rPr lang="zh-CN" altLang="en-US" dirty="0">
                <a:solidFill>
                  <a:srgbClr val="24292F"/>
                </a:solidFill>
                <a:latin typeface="KaiTi" panose="02010609060101010101" pitchFamily="49" charset="-122"/>
                <a:ea typeface="KaiTi" panose="02010609060101010101" pitchFamily="49" charset="-122"/>
              </a:rPr>
              <a:t>在线性化过程中，标签被插入到对应单词的前面，作为这些单词的修饰语。对于带有频繁</a:t>
            </a:r>
            <a:r>
              <a:rPr lang="en-US" altLang="zh-CN" dirty="0">
                <a:solidFill>
                  <a:srgbClr val="24292F"/>
                </a:solidFill>
                <a:latin typeface="KaiTi" panose="02010609060101010101" pitchFamily="49" charset="-122"/>
                <a:ea typeface="KaiTi" panose="02010609060101010101" pitchFamily="49" charset="-122"/>
              </a:rPr>
              <a:t>O</a:t>
            </a:r>
            <a:r>
              <a:rPr lang="zh-CN" altLang="en-US" dirty="0">
                <a:solidFill>
                  <a:srgbClr val="24292F"/>
                </a:solidFill>
                <a:latin typeface="KaiTi" panose="02010609060101010101" pitchFamily="49" charset="-122"/>
                <a:ea typeface="KaiTi" panose="02010609060101010101" pitchFamily="49" charset="-122"/>
              </a:rPr>
              <a:t>标签的任务，会将这些标签从线性化序列中移除，除此之外还会有一些特殊的处理方式，比如碰到的数字，会用「</a:t>
            </a:r>
            <a:r>
              <a:rPr lang="en-US" altLang="zh-CN" dirty="0">
                <a:solidFill>
                  <a:srgbClr val="24292F"/>
                </a:solidFill>
                <a:latin typeface="KaiTi" panose="02010609060101010101" pitchFamily="49" charset="-122"/>
                <a:ea typeface="KaiTi" panose="02010609060101010101" pitchFamily="49" charset="-122"/>
              </a:rPr>
              <a:t>N</a:t>
            </a:r>
            <a:r>
              <a:rPr lang="zh-CN" altLang="en-US" dirty="0">
                <a:solidFill>
                  <a:srgbClr val="24292F"/>
                </a:solidFill>
                <a:latin typeface="KaiTi" panose="02010609060101010101" pitchFamily="49" charset="-122"/>
                <a:ea typeface="KaiTi" panose="02010609060101010101" pitchFamily="49" charset="-122"/>
              </a:rPr>
              <a:t>」来代替等。</a:t>
            </a:r>
          </a:p>
        </p:txBody>
      </p:sp>
    </p:spTree>
    <p:extLst>
      <p:ext uri="{BB962C8B-B14F-4D97-AF65-F5344CB8AC3E}">
        <p14:creationId xmlns:p14="http://schemas.microsoft.com/office/powerpoint/2010/main" val="286648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a:extLst>
              <a:ext uri="{FF2B5EF4-FFF2-40B4-BE49-F238E27FC236}">
                <a16:creationId xmlns:a16="http://schemas.microsoft.com/office/drawing/2014/main" id="{29540381-CE5B-4A27-9225-DC4F9446A55D}"/>
              </a:ext>
            </a:extLst>
          </p:cNvPr>
          <p:cNvSpPr>
            <a:spLocks noChangeArrowheads="1"/>
          </p:cNvSpPr>
          <p:nvPr/>
        </p:nvSpPr>
        <p:spPr bwMode="auto">
          <a:xfrm>
            <a:off x="568325" y="242888"/>
            <a:ext cx="2967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4000" b="1">
                <a:solidFill>
                  <a:srgbClr val="1557AE"/>
                </a:solidFill>
                <a:latin typeface="Tahoma" panose="020B0604030504040204" pitchFamily="34" charset="0"/>
                <a:sym typeface="华文隶书" panose="02010800040101010101" pitchFamily="2" charset="-122"/>
              </a:rPr>
              <a:t>Contents</a:t>
            </a:r>
            <a:endParaRPr lang="zh-CN" altLang="en-US" sz="4000" b="1">
              <a:solidFill>
                <a:srgbClr val="1557AE"/>
              </a:solidFill>
              <a:latin typeface="Tahoma" panose="020B0604030504040204" pitchFamily="34" charset="0"/>
            </a:endParaRPr>
          </a:p>
        </p:txBody>
      </p:sp>
      <p:grpSp>
        <p:nvGrpSpPr>
          <p:cNvPr id="11267" name="组合 1">
            <a:extLst>
              <a:ext uri="{FF2B5EF4-FFF2-40B4-BE49-F238E27FC236}">
                <a16:creationId xmlns:a16="http://schemas.microsoft.com/office/drawing/2014/main" id="{88D1EA4C-7321-442B-AE58-CE064E527522}"/>
              </a:ext>
            </a:extLst>
          </p:cNvPr>
          <p:cNvGrpSpPr>
            <a:grpSpLocks/>
          </p:cNvGrpSpPr>
          <p:nvPr/>
        </p:nvGrpSpPr>
        <p:grpSpPr bwMode="auto">
          <a:xfrm>
            <a:off x="571500" y="1574800"/>
            <a:ext cx="8188325" cy="609600"/>
            <a:chOff x="571501" y="1574800"/>
            <a:chExt cx="8189075" cy="609600"/>
          </a:xfrm>
        </p:grpSpPr>
        <p:sp>
          <p:nvSpPr>
            <p:cNvPr id="11277" name="单圆角矩形 3">
              <a:extLst>
                <a:ext uri="{FF2B5EF4-FFF2-40B4-BE49-F238E27FC236}">
                  <a16:creationId xmlns:a16="http://schemas.microsoft.com/office/drawing/2014/main" id="{F1DD473A-F47D-448E-9BA2-100983CDA7AB}"/>
                </a:ext>
              </a:extLst>
            </p:cNvPr>
            <p:cNvSpPr>
              <a:spLocks noChangeArrowheads="1"/>
            </p:cNvSpPr>
            <p:nvPr/>
          </p:nvSpPr>
          <p:spPr bwMode="auto">
            <a:xfrm flipH="1">
              <a:off x="571501" y="1574800"/>
              <a:ext cx="932905"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01</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8" name="矩形 4">
              <a:extLst>
                <a:ext uri="{FF2B5EF4-FFF2-40B4-BE49-F238E27FC236}">
                  <a16:creationId xmlns:a16="http://schemas.microsoft.com/office/drawing/2014/main" id="{CF4CF982-EF6C-44BB-A26E-C53EBBB28CBC}"/>
                </a:ext>
              </a:extLst>
            </p:cNvPr>
            <p:cNvSpPr>
              <a:spLocks noChangeArrowheads="1"/>
            </p:cNvSpPr>
            <p:nvPr/>
          </p:nvSpPr>
          <p:spPr bwMode="auto">
            <a:xfrm>
              <a:off x="1510009" y="1574800"/>
              <a:ext cx="7250567"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en-US" altLang="zh-CN" sz="2400" b="1" dirty="0">
                  <a:solidFill>
                    <a:srgbClr val="FF0000"/>
                  </a:solidFill>
                  <a:latin typeface="Tahoma" panose="020B0604030504040204" pitchFamily="34" charset="0"/>
                  <a:ea typeface="微软雅黑" panose="020B0503020204020204" pitchFamily="34" charset="-122"/>
                  <a:cs typeface="Tahoma" panose="020B0604030504040204" pitchFamily="34" charset="0"/>
                </a:rPr>
                <a:t>  </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研究背景</a:t>
              </a:r>
            </a:p>
          </p:txBody>
        </p:sp>
      </p:grpSp>
      <p:grpSp>
        <p:nvGrpSpPr>
          <p:cNvPr id="11268" name="组合 4">
            <a:extLst>
              <a:ext uri="{FF2B5EF4-FFF2-40B4-BE49-F238E27FC236}">
                <a16:creationId xmlns:a16="http://schemas.microsoft.com/office/drawing/2014/main" id="{D69F958A-C8F7-46C1-B9E6-41DCEBF11BE6}"/>
              </a:ext>
            </a:extLst>
          </p:cNvPr>
          <p:cNvGrpSpPr>
            <a:grpSpLocks/>
          </p:cNvGrpSpPr>
          <p:nvPr/>
        </p:nvGrpSpPr>
        <p:grpSpPr bwMode="auto">
          <a:xfrm>
            <a:off x="568325" y="3652838"/>
            <a:ext cx="8201025" cy="609600"/>
            <a:chOff x="568326" y="3252788"/>
            <a:chExt cx="8201025" cy="609600"/>
          </a:xfrm>
        </p:grpSpPr>
        <p:sp>
          <p:nvSpPr>
            <p:cNvPr id="11275" name="单圆角矩形 3">
              <a:extLst>
                <a:ext uri="{FF2B5EF4-FFF2-40B4-BE49-F238E27FC236}">
                  <a16:creationId xmlns:a16="http://schemas.microsoft.com/office/drawing/2014/main" id="{BDBD9FB7-0E74-4CF6-93AE-C4BA6F45100D}"/>
                </a:ext>
              </a:extLst>
            </p:cNvPr>
            <p:cNvSpPr>
              <a:spLocks noChangeArrowheads="1"/>
            </p:cNvSpPr>
            <p:nvPr/>
          </p:nvSpPr>
          <p:spPr bwMode="auto">
            <a:xfrm flipH="1">
              <a:off x="568326" y="3252788"/>
              <a:ext cx="932904"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03</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6" name="矩形 4">
              <a:extLst>
                <a:ext uri="{FF2B5EF4-FFF2-40B4-BE49-F238E27FC236}">
                  <a16:creationId xmlns:a16="http://schemas.microsoft.com/office/drawing/2014/main" id="{4681CAF5-7175-44B6-837A-BCD8AC938CB4}"/>
                </a:ext>
              </a:extLst>
            </p:cNvPr>
            <p:cNvSpPr>
              <a:spLocks noChangeArrowheads="1"/>
            </p:cNvSpPr>
            <p:nvPr/>
          </p:nvSpPr>
          <p:spPr bwMode="auto">
            <a:xfrm>
              <a:off x="1501230" y="3252788"/>
              <a:ext cx="7268121"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a:t>
              </a:r>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现有研究</a:t>
              </a:r>
              <a:r>
                <a:rPr lang="en-US" altLang="zh-CN"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C00000"/>
                  </a:solidFill>
                  <a:latin typeface="Tahoma" panose="020B0604030504040204" pitchFamily="34" charset="0"/>
                  <a:ea typeface="微软雅黑" panose="020B0503020204020204" pitchFamily="34" charset="-122"/>
                  <a:cs typeface="Tahoma" panose="020B0604030504040204" pitchFamily="34" charset="0"/>
                </a:rPr>
                <a:t>模型层面</a:t>
              </a:r>
            </a:p>
          </p:txBody>
        </p:sp>
      </p:grpSp>
      <p:grpSp>
        <p:nvGrpSpPr>
          <p:cNvPr id="11269" name="组合 5">
            <a:extLst>
              <a:ext uri="{FF2B5EF4-FFF2-40B4-BE49-F238E27FC236}">
                <a16:creationId xmlns:a16="http://schemas.microsoft.com/office/drawing/2014/main" id="{C0B7724F-8F42-4392-81A4-34D78373C9E8}"/>
              </a:ext>
            </a:extLst>
          </p:cNvPr>
          <p:cNvGrpSpPr>
            <a:grpSpLocks/>
          </p:cNvGrpSpPr>
          <p:nvPr/>
        </p:nvGrpSpPr>
        <p:grpSpPr bwMode="auto">
          <a:xfrm>
            <a:off x="568325" y="4691063"/>
            <a:ext cx="8201025" cy="609600"/>
            <a:chOff x="568325" y="4090988"/>
            <a:chExt cx="8201026" cy="609600"/>
          </a:xfrm>
        </p:grpSpPr>
        <p:sp>
          <p:nvSpPr>
            <p:cNvPr id="11273" name="单圆角矩形 3">
              <a:extLst>
                <a:ext uri="{FF2B5EF4-FFF2-40B4-BE49-F238E27FC236}">
                  <a16:creationId xmlns:a16="http://schemas.microsoft.com/office/drawing/2014/main" id="{C09D010B-9CAC-44AB-8DA0-938B99B58434}"/>
                </a:ext>
              </a:extLst>
            </p:cNvPr>
            <p:cNvSpPr>
              <a:spLocks noChangeArrowheads="1"/>
            </p:cNvSpPr>
            <p:nvPr/>
          </p:nvSpPr>
          <p:spPr bwMode="auto">
            <a:xfrm flipH="1">
              <a:off x="568325" y="4090988"/>
              <a:ext cx="941681" cy="609600"/>
            </a:xfrm>
            <a:custGeom>
              <a:avLst/>
              <a:gdLst>
                <a:gd name="T0" fmla="*/ 0 w 528877"/>
                <a:gd name="T1" fmla="*/ 0 h 495119"/>
                <a:gd name="T2" fmla="*/ 2147483646 w 528877"/>
                <a:gd name="T3" fmla="*/ 0 h 495119"/>
                <a:gd name="T4" fmla="*/ 2147483646 w 528877"/>
                <a:gd name="T5" fmla="*/ 103225567 h 495119"/>
                <a:gd name="T6" fmla="*/ 2147483646 w 528877"/>
                <a:gd name="T7" fmla="*/ 619348977 h 495119"/>
                <a:gd name="T8" fmla="*/ 0 w 528877"/>
                <a:gd name="T9" fmla="*/ 619348977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04</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4" name="矩形 4">
              <a:extLst>
                <a:ext uri="{FF2B5EF4-FFF2-40B4-BE49-F238E27FC236}">
                  <a16:creationId xmlns:a16="http://schemas.microsoft.com/office/drawing/2014/main" id="{81F7E85E-3EA2-4EDA-AEFA-2A39BDAAFED0}"/>
                </a:ext>
              </a:extLst>
            </p:cNvPr>
            <p:cNvSpPr>
              <a:spLocks noChangeArrowheads="1"/>
            </p:cNvSpPr>
            <p:nvPr/>
          </p:nvSpPr>
          <p:spPr bwMode="auto">
            <a:xfrm>
              <a:off x="1501231" y="4090988"/>
              <a:ext cx="7268120" cy="60960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融合标签语义信息（</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Label Semantic </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p>
          </p:txBody>
        </p:sp>
      </p:grpSp>
      <p:grpSp>
        <p:nvGrpSpPr>
          <p:cNvPr id="11270" name="组合 2">
            <a:extLst>
              <a:ext uri="{FF2B5EF4-FFF2-40B4-BE49-F238E27FC236}">
                <a16:creationId xmlns:a16="http://schemas.microsoft.com/office/drawing/2014/main" id="{89DC0A14-D1D3-4024-A22C-F95ACBCC883B}"/>
              </a:ext>
            </a:extLst>
          </p:cNvPr>
          <p:cNvGrpSpPr>
            <a:grpSpLocks/>
          </p:cNvGrpSpPr>
          <p:nvPr/>
        </p:nvGrpSpPr>
        <p:grpSpPr bwMode="auto">
          <a:xfrm>
            <a:off x="568325" y="2614613"/>
            <a:ext cx="8191500" cy="608012"/>
            <a:chOff x="568325" y="2414588"/>
            <a:chExt cx="8192251" cy="608012"/>
          </a:xfrm>
        </p:grpSpPr>
        <p:sp>
          <p:nvSpPr>
            <p:cNvPr id="11271" name="单圆角矩形 3">
              <a:extLst>
                <a:ext uri="{FF2B5EF4-FFF2-40B4-BE49-F238E27FC236}">
                  <a16:creationId xmlns:a16="http://schemas.microsoft.com/office/drawing/2014/main" id="{140D630A-5746-4052-BEA2-45737E044A7D}"/>
                </a:ext>
              </a:extLst>
            </p:cNvPr>
            <p:cNvSpPr>
              <a:spLocks noChangeArrowheads="1"/>
            </p:cNvSpPr>
            <p:nvPr/>
          </p:nvSpPr>
          <p:spPr bwMode="auto">
            <a:xfrm flipH="1">
              <a:off x="568325" y="2414588"/>
              <a:ext cx="941683" cy="608012"/>
            </a:xfrm>
            <a:custGeom>
              <a:avLst/>
              <a:gdLst>
                <a:gd name="T0" fmla="*/ 0 w 528877"/>
                <a:gd name="T1" fmla="*/ 0 h 495119"/>
                <a:gd name="T2" fmla="*/ 2147483646 w 528877"/>
                <a:gd name="T3" fmla="*/ 0 h 495119"/>
                <a:gd name="T4" fmla="*/ 2147483646 w 528877"/>
                <a:gd name="T5" fmla="*/ 97723321 h 495119"/>
                <a:gd name="T6" fmla="*/ 2147483646 w 528877"/>
                <a:gd name="T7" fmla="*/ 586335913 h 495119"/>
                <a:gd name="T8" fmla="*/ 0 w 528877"/>
                <a:gd name="T9" fmla="*/ 5863359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algn="ctr" eaLnBrk="1" hangingPunct="1">
                <a:buFont typeface="Arial" panose="020B0604020202020204" pitchFamily="34" charset="0"/>
                <a:buNone/>
              </a:pPr>
              <a:r>
                <a:rPr lang="en-US" altLang="zh-CN" sz="2400">
                  <a:solidFill>
                    <a:srgbClr val="FFFFFF"/>
                  </a:solidFill>
                  <a:latin typeface="Tahoma" panose="020B0604030504040204" pitchFamily="34" charset="0"/>
                </a:rPr>
                <a:t>02</a:t>
              </a:r>
              <a:endParaRPr lang="zh-CN" altLang="en-US" sz="2400">
                <a:solidFill>
                  <a:srgbClr val="FFFFFF"/>
                </a:solidFill>
                <a:latin typeface="Tahoma" panose="020B0604030504040204" pitchFamily="34" charset="0"/>
                <a:ea typeface="微软雅黑" panose="020B0503020204020204" pitchFamily="34" charset="-122"/>
                <a:cs typeface="Tahoma" panose="020B0604030504040204" pitchFamily="34" charset="0"/>
              </a:endParaRPr>
            </a:p>
          </p:txBody>
        </p:sp>
        <p:sp>
          <p:nvSpPr>
            <p:cNvPr id="11272" name="矩形 4">
              <a:extLst>
                <a:ext uri="{FF2B5EF4-FFF2-40B4-BE49-F238E27FC236}">
                  <a16:creationId xmlns:a16="http://schemas.microsoft.com/office/drawing/2014/main" id="{1074F7EA-361D-47E3-BE54-5D0993CEC0ED}"/>
                </a:ext>
              </a:extLst>
            </p:cNvPr>
            <p:cNvSpPr>
              <a:spLocks noChangeArrowheads="1"/>
            </p:cNvSpPr>
            <p:nvPr/>
          </p:nvSpPr>
          <p:spPr bwMode="auto">
            <a:xfrm>
              <a:off x="1501230" y="2414588"/>
              <a:ext cx="7259346" cy="60801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  现有研究</a:t>
              </a:r>
              <a:r>
                <a:rPr lang="en-US" altLang="zh-CN"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a:t>
              </a:r>
              <a:r>
                <a:rPr lang="zh-CN" altLang="en-US" sz="2400" b="1" dirty="0">
                  <a:solidFill>
                    <a:srgbClr val="1557AE"/>
                  </a:solidFill>
                  <a:latin typeface="Tahoma" panose="020B0604030504040204" pitchFamily="34" charset="0"/>
                  <a:ea typeface="微软雅黑" panose="020B0503020204020204" pitchFamily="34" charset="-122"/>
                  <a:cs typeface="Tahoma" panose="020B0604030504040204" pitchFamily="34" charset="0"/>
                </a:rPr>
                <a:t>数据层面</a:t>
              </a:r>
            </a:p>
          </p:txBody>
        </p:sp>
      </p:grpSp>
    </p:spTree>
    <p:extLst>
      <p:ext uri="{BB962C8B-B14F-4D97-AF65-F5344CB8AC3E}">
        <p14:creationId xmlns:p14="http://schemas.microsoft.com/office/powerpoint/2010/main" val="356404437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ZiOTZhNTZiZDNjODgwYWIzYTAzMTE1NTljMWM1NTk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1802</TotalTime>
  <Words>3147</Words>
  <Application>Microsoft Office PowerPoint</Application>
  <PresentationFormat>全屏显示(4:3)</PresentationFormat>
  <Paragraphs>272</Paragraphs>
  <Slides>26</Slides>
  <Notes>26</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26</vt:i4>
      </vt:variant>
    </vt:vector>
  </HeadingPairs>
  <TitlesOfParts>
    <vt:vector size="49" baseType="lpstr">
      <vt:lpstr>Adobe 黑体 Std R</vt:lpstr>
      <vt:lpstr>Adobe 宋体 Std L</vt:lpstr>
      <vt:lpstr>KaiTi</vt:lpstr>
      <vt:lpstr>PingFang SC Semibold</vt:lpstr>
      <vt:lpstr>Yu Gothic Light</vt:lpstr>
      <vt:lpstr>等线</vt:lpstr>
      <vt:lpstr>等线 Light</vt:lpstr>
      <vt:lpstr>方正兰亭中黑_GBK</vt:lpstr>
      <vt:lpstr>黑体</vt:lpstr>
      <vt:lpstr>华文楷体</vt:lpstr>
      <vt:lpstr>华文隶书</vt:lpstr>
      <vt:lpstr>楷体</vt:lpstr>
      <vt:lpstr>宋体</vt:lpstr>
      <vt:lpstr>微软雅黑</vt:lpstr>
      <vt:lpstr>Angsana New</vt:lpstr>
      <vt:lpstr>Arial</vt:lpstr>
      <vt:lpstr>Calibri</vt:lpstr>
      <vt:lpstr>Calibri Light</vt:lpstr>
      <vt:lpstr>Cambria Math</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武乐飞</dc:creator>
  <cp:lastModifiedBy>xjtuzhk</cp:lastModifiedBy>
  <cp:revision>1540</cp:revision>
  <dcterms:created xsi:type="dcterms:W3CDTF">2020-12-11T13:22:00Z</dcterms:created>
  <dcterms:modified xsi:type="dcterms:W3CDTF">2022-07-22T06:54:05Z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eyJoZGlkIjoiMmZiOTZhNTZiZDNjODgwYWIzYTAzMTE1NTljMWM1NTkifQ==</vt:lpwstr>
  </property>
  <property fmtid="{D5CDD505-2E9C-101B-9397-08002B2CF9AE}" pid="3" name="ICV">
    <vt:lpwstr>845EEFA2CE5F488EB50435CDB2DBCDF6</vt:lpwstr>
  </property>
  <property fmtid="{D5CDD505-2E9C-101B-9397-08002B2CF9AE}" pid="4" name="KSOProductBuildVer">
    <vt:lpwstr>2052-11.1.0.11636</vt:lpwstr>
  </property>
</Properties>
</file>